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5143500" cx="9144000"/>
  <p:notesSz cx="7010400" cy="9296400"/>
  <p:embeddedFontLst>
    <p:embeddedFont>
      <p:font typeface="Quattrocento Sans"/>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15:clr>
            <a:srgbClr val="A4A3A4"/>
          </p15:clr>
        </p15:guide>
        <p15:guide id="2" orient="horz" pos="2887">
          <p15:clr>
            <a:srgbClr val="A4A3A4"/>
          </p15:clr>
        </p15:guide>
        <p15:guide id="3" orient="horz" pos="479">
          <p15:clr>
            <a:srgbClr val="A4A3A4"/>
          </p15:clr>
        </p15:guide>
        <p15:guide id="4" orient="horz" pos="252">
          <p15:clr>
            <a:srgbClr val="A4A3A4"/>
          </p15:clr>
        </p15:guide>
        <p15:guide id="5" orient="horz" pos="2700">
          <p15:clr>
            <a:srgbClr val="A4A3A4"/>
          </p15:clr>
        </p15:guide>
        <p15:guide id="6" orient="horz" pos="564">
          <p15:clr>
            <a:srgbClr val="A4A3A4"/>
          </p15:clr>
        </p15:guide>
        <p15:guide id="7" pos="3312">
          <p15:clr>
            <a:srgbClr val="A4A3A4"/>
          </p15:clr>
        </p15:guide>
        <p15:guide id="8" pos="288">
          <p15:clr>
            <a:srgbClr val="A4A3A4"/>
          </p15:clr>
        </p15:guide>
        <p15:guide id="9" pos="5302">
          <p15:clr>
            <a:srgbClr val="A4A3A4"/>
          </p15:clr>
        </p15:guide>
        <p15:guide id="10" pos="5472">
          <p15:clr>
            <a:srgbClr val="A4A3A4"/>
          </p15:clr>
        </p15:guide>
        <p15:guide id="11" pos="5588">
          <p15:clr>
            <a:srgbClr val="A4A3A4"/>
          </p15:clr>
        </p15:guide>
      </p15:sldGuideLst>
    </p:ext>
    <p:ext uri="GoogleSlidesCustomDataVersion2">
      <go:slidesCustomData xmlns:go="http://customooxmlschemas.google.com/" r:id="rId71" roundtripDataSignature="AMtx7mimh7N2udOi/Uz53hqQJth7L7eV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orient="horz"/>
        <p:guide pos="2887" orient="horz"/>
        <p:guide pos="479" orient="horz"/>
        <p:guide pos="252" orient="horz"/>
        <p:guide pos="2700" orient="horz"/>
        <p:guide pos="564" orient="horz"/>
        <p:guide pos="3312"/>
        <p:guide pos="288"/>
        <p:guide pos="5302"/>
        <p:guide pos="5472"/>
        <p:guide pos="558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customschemas.google.com/relationships/presentationmetadata" Target="metadata"/><Relationship Id="rId70" Type="http://schemas.openxmlformats.org/officeDocument/2006/relationships/font" Target="fonts/QuattrocentoSans-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QuattrocentoSans-bold.fntdata"/><Relationship Id="rId23" Type="http://schemas.openxmlformats.org/officeDocument/2006/relationships/slide" Target="slides/slide18.xml"/><Relationship Id="rId67" Type="http://schemas.openxmlformats.org/officeDocument/2006/relationships/font" Target="fonts/QuattrocentoSans-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QuattrocentoSans-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5138"/>
          </a:xfrm>
          <a:prstGeom prst="rect">
            <a:avLst/>
          </a:prstGeom>
          <a:noFill/>
          <a:ln>
            <a:noFill/>
          </a:ln>
        </p:spPr>
        <p:txBody>
          <a:bodyPr anchorCtr="0" anchor="t" bIns="46575" lIns="93175" spcFirstLastPara="1" rIns="93175" wrap="square" tIns="465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970338" y="0"/>
            <a:ext cx="3038475" cy="465138"/>
          </a:xfrm>
          <a:prstGeom prst="rect">
            <a:avLst/>
          </a:prstGeom>
          <a:noFill/>
          <a:ln>
            <a:noFill/>
          </a:ln>
        </p:spPr>
        <p:txBody>
          <a:bodyPr anchorCtr="0" anchor="t" bIns="46575" lIns="93175" spcFirstLastPara="1" rIns="93175" wrap="square" tIns="4657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675" y="4416425"/>
            <a:ext cx="5607050" cy="4183063"/>
          </a:xfrm>
          <a:prstGeom prst="rect">
            <a:avLst/>
          </a:prstGeom>
          <a:noFill/>
          <a:ln>
            <a:noFill/>
          </a:ln>
        </p:spPr>
        <p:txBody>
          <a:bodyPr anchorCtr="0" anchor="t" bIns="46575" lIns="93175" spcFirstLastPara="1" rIns="93175" wrap="square" tIns="46575">
            <a:norm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3038475" cy="465138"/>
          </a:xfrm>
          <a:prstGeom prst="rect">
            <a:avLst/>
          </a:prstGeom>
          <a:noFill/>
          <a:ln>
            <a:noFill/>
          </a:ln>
        </p:spPr>
        <p:txBody>
          <a:bodyPr anchorCtr="0" anchor="b" bIns="46575" lIns="93175" spcFirstLastPara="1" rIns="93175" wrap="square" tIns="465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cbda70a6aa_0_3: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3cbda70a6aa_0_3:notes"/>
          <p:cNvSpPr txBox="1"/>
          <p:nvPr>
            <p:ph idx="1" type="body"/>
          </p:nvPr>
        </p:nvSpPr>
        <p:spPr>
          <a:xfrm>
            <a:off x="701675" y="4416425"/>
            <a:ext cx="5607000" cy="41832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34" name="Google Shape;134;g3cbda70a6aa_0_3:notes"/>
          <p:cNvSpPr txBox="1"/>
          <p:nvPr>
            <p:ph idx="12" type="sldNum"/>
          </p:nvPr>
        </p:nvSpPr>
        <p:spPr>
          <a:xfrm>
            <a:off x="3970338" y="8829675"/>
            <a:ext cx="3038400" cy="4650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4: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4:notes"/>
          <p:cNvSpPr txBox="1"/>
          <p:nvPr>
            <p:ph idx="1" type="body"/>
          </p:nvPr>
        </p:nvSpPr>
        <p:spPr>
          <a:xfrm>
            <a:off x="701675" y="4416425"/>
            <a:ext cx="5607050" cy="4183063"/>
          </a:xfrm>
          <a:prstGeom prst="rect">
            <a:avLst/>
          </a:prstGeom>
          <a:noFill/>
          <a:ln>
            <a:noFill/>
          </a:ln>
        </p:spPr>
        <p:txBody>
          <a:bodyPr anchorCtr="0" anchor="t" bIns="46575" lIns="93175" spcFirstLastPara="1" rIns="93175" wrap="square" tIns="46575">
            <a:normAutofit/>
          </a:bodyPr>
          <a:lstStyle/>
          <a:p>
            <a:pPr indent="0" lvl="0" marL="0" marR="0" rtl="0" algn="l">
              <a:lnSpc>
                <a:spcPct val="100000"/>
              </a:lnSpc>
              <a:spcBef>
                <a:spcPts val="0"/>
              </a:spcBef>
              <a:spcAft>
                <a:spcPts val="0"/>
              </a:spcAft>
              <a:buClr>
                <a:schemeClr val="dk1"/>
              </a:buClr>
              <a:buSzPts val="1200"/>
              <a:buFont typeface="Calibri"/>
              <a:buNone/>
            </a:pPr>
            <a:r>
              <a:rPr lang="en-US"/>
              <a:t>While the above standards mention the need to systematically ensure safety of ML, they fail to prescribe specific techniques and methodologies to ensure that all engineering and V&amp;V activities involving the ML pipeline are performed in a satisfactorily rigorous manner in order to argue with sufficient evidence that the ML algorithm is absent unreasonable risk.​</a:t>
            </a:r>
            <a:endParaRPr/>
          </a:p>
          <a:p>
            <a:pPr indent="0" lvl="0" marL="0" rtl="0" algn="l">
              <a:spcBef>
                <a:spcPts val="360"/>
              </a:spcBef>
              <a:spcAft>
                <a:spcPts val="0"/>
              </a:spcAft>
              <a:buNone/>
            </a:pPr>
            <a:r>
              <a:t/>
            </a:r>
            <a:endParaRPr/>
          </a:p>
        </p:txBody>
      </p:sp>
      <p:sp>
        <p:nvSpPr>
          <p:cNvPr id="234" name="Google Shape;234;p14:notes"/>
          <p:cNvSpPr txBox="1"/>
          <p:nvPr>
            <p:ph idx="12" type="sldNum"/>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45" name="Google Shape;245;p15: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d3ec8bf4fc_0_67: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54" name="Google Shape;254;g3d3ec8bf4fc_0_6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8b6ebe7669_0_0: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63" name="Google Shape;263;g38b6ebe7669_0_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d3ec8bf4fc_0_85: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72" name="Google Shape;272;g3d3ec8bf4fc_0_85: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d3ec8bf4fc_0_9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82" name="Google Shape;282;g3d3ec8bf4fc_0_9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d3ec8bf4fc_0_119: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294" name="Google Shape;294;g3d3ec8bf4fc_0_119: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d3ec8bf4fc_0_59: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07" name="Google Shape;307;g3d3ec8bf4fc_0_59: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6: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16" name="Google Shape;316;p16: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d3ec8bf4fc_0_37: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31" name="Google Shape;331;g3d3ec8bf4fc_0_3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2: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sz="1800">
                <a:latin typeface="Arial"/>
                <a:ea typeface="Arial"/>
                <a:cs typeface="Arial"/>
                <a:sym typeface="Arial"/>
              </a:rPr>
              <a:t>Problem: </a:t>
            </a:r>
            <a:r>
              <a:rPr lang="en-US" sz="1800">
                <a:latin typeface="Arial"/>
                <a:ea typeface="Arial"/>
                <a:cs typeface="Arial"/>
                <a:sym typeface="Arial"/>
              </a:rPr>
              <a:t>Machine learning is increasingly embedded in safety-critical systems, but traditional safety analysis methods do not adequately address ML-specific risks such as data bias, reward misalignment, and distribution shift.</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Approach: We applied and refined the open-source Machine Learning Failure Mode and Effects Analysis (ML FMEA) method across real-world autonomous vehicle and humanoid robot projects.</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Impact: ML FMEA provides a structured, auditable bridge between machine learning development and safety engineering, supporting traceable, standards-aligned risk management for learning-enabled systems.</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spcBef>
                <a:spcPts val="360"/>
              </a:spcBef>
              <a:spcAft>
                <a:spcPts val="0"/>
              </a:spcAft>
              <a:buNone/>
            </a:pPr>
            <a:r>
              <a:t/>
            </a:r>
            <a:endParaRPr/>
          </a:p>
        </p:txBody>
      </p:sp>
      <p:sp>
        <p:nvSpPr>
          <p:cNvPr id="150" name="Google Shape;150;p2: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cbda70a6aa_0_95: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43" name="Google Shape;343;g3cbda70a6aa_0_95: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7: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52" name="Google Shape;352;p17: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cbda70a6aa_0_43: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61" name="Google Shape;361;g3cbda70a6aa_0_43: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cbda70a6aa_0_82: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72" name="Google Shape;372;g3cbda70a6aa_0_8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cbda70a6aa_0_101: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81" name="Google Shape;381;g3cbda70a6aa_0_101: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cbda70a6aa_0_107: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390" name="Google Shape;390;g3cbda70a6aa_0_10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cbda70a6aa_0_148: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01" name="Google Shape;401;g3cbda70a6aa_0_148: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cbda70a6aa_0_114: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12" name="Google Shape;412;g3cbda70a6aa_0_114: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cbda70a6aa_0_12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21" name="Google Shape;421;g3cbda70a6aa_0_12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cbda70a6aa_0_120: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31" name="Google Shape;431;g3cbda70a6aa_0_12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de0be7b1c2_0_12: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sz="1800">
                <a:latin typeface="Arial"/>
                <a:ea typeface="Arial"/>
                <a:cs typeface="Arial"/>
                <a:sym typeface="Arial"/>
              </a:rPr>
              <a:t>Problem: Machine learning is increasingly embedded in safety-critical systems, but traditional safety analysis methods do not adequately address ML-specific risks such as data bias, reward misalignment, and distribution shift.</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Approach: We applied and refined the open-source Machine Learning Failure Mode and Effects Analysis (ML FMEA) method across real-world autonomous vehicle and humanoid robot projects.</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Impact: ML FMEA provides a structured, auditable bridge between machine learning development and safety engineering, supporting traceable, standards-aligned risk management for learning-enabled systems.</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spcBef>
                <a:spcPts val="360"/>
              </a:spcBef>
              <a:spcAft>
                <a:spcPts val="0"/>
              </a:spcAft>
              <a:buNone/>
            </a:pPr>
            <a:r>
              <a:t/>
            </a:r>
            <a:endParaRPr/>
          </a:p>
        </p:txBody>
      </p:sp>
      <p:sp>
        <p:nvSpPr>
          <p:cNvPr id="158" name="Google Shape;158;g3de0be7b1c2_0_1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cbda70a6aa_0_133: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40" name="Google Shape;440;g3cbda70a6aa_0_133: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8: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56" name="Google Shape;456;p18: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cbda70a6aa_0_17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65" name="Google Shape;465;g3cbda70a6aa_0_17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cbda70a6aa_0_188: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74" name="Google Shape;474;g3cbda70a6aa_0_188: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cbda70a6aa_0_270: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84" name="Google Shape;484;g3cbda70a6aa_0_27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d336051bb7_0_0: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496" name="Google Shape;496;g3d336051bb7_0_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cbda70a6aa_0_247: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05" name="Google Shape;505;g3cbda70a6aa_0_24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cbda70a6aa_0_25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rPr lang="en-US"/>
              <a:t>Supports</a:t>
            </a:r>
            <a:endParaRPr/>
          </a:p>
        </p:txBody>
      </p:sp>
      <p:sp>
        <p:nvSpPr>
          <p:cNvPr id="514" name="Google Shape;514;g3cbda70a6aa_0_25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cbda70a6aa_0_182: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24" name="Google Shape;524;g3cbda70a6aa_0_18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cbda70a6aa_0_22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33" name="Google Shape;533;g3cbda70a6aa_0_22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d5ea7f612f_0_0: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sz="1800">
                <a:latin typeface="Arial"/>
                <a:ea typeface="Arial"/>
                <a:cs typeface="Arial"/>
                <a:sym typeface="Arial"/>
              </a:rPr>
              <a:t>Problem: Machine learning is increasingly embedded in safety-critical systems, but traditional safety analysis methods do not adequately address ML-specific risks such as data bias, reward misalignment, and distribution shift.</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Approach: We applied and refined the open-source Machine Learning Failure Mode and Effects Analysis (ML FMEA) method across real-world autonomous vehicle and humanoid robot projects.</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Impact: ML FMEA provides a structured, auditable bridge between machine learning development and safety engineering, supporting traceable, standards-aligned risk management for learning-enabled systems.</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spcBef>
                <a:spcPts val="360"/>
              </a:spcBef>
              <a:spcAft>
                <a:spcPts val="0"/>
              </a:spcAft>
              <a:buNone/>
            </a:pPr>
            <a:r>
              <a:t/>
            </a:r>
            <a:endParaRPr/>
          </a:p>
        </p:txBody>
      </p:sp>
      <p:sp>
        <p:nvSpPr>
          <p:cNvPr id="168" name="Google Shape;168;g3d5ea7f612f_0_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cbda70a6aa_0_291: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43" name="Google Shape;543;g3cbda70a6aa_0_291: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cbda70a6aa_0_237: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54" name="Google Shape;554;g3cbda70a6aa_0_23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d336051bb7_0_8: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63" name="Google Shape;563;g3d336051bb7_0_8: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d336051bb7_0_16: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rPr lang="en-US"/>
              <a:t>Supports</a:t>
            </a:r>
            <a:endParaRPr/>
          </a:p>
        </p:txBody>
      </p:sp>
      <p:sp>
        <p:nvSpPr>
          <p:cNvPr id="572" name="Google Shape;572;g3d336051bb7_0_16: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cbda70a6aa_0_302: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81" name="Google Shape;581;g3cbda70a6aa_0_30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cbda70a6aa_0_308: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590" name="Google Shape;590;g3cbda70a6aa_0_308: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cbda70a6aa_0_319: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00" name="Google Shape;600;g3cbda70a6aa_0_319: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41: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10" name="Google Shape;610;p4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42: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19" name="Google Shape;619;p42: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43: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29" name="Google Shape;629;p43: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180" name="Google Shape;180;p7: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49: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38" name="Google Shape;638;p49: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50: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47" name="Google Shape;647;p50: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51: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57" name="Google Shape;657;p5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52: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66" name="Google Shape;666;p52: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55: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75" name="Google Shape;675;p55: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56: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684" name="Google Shape;684;p56: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61: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717" name="Google Shape;717;p6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3de0be7b1c2_0_2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1" name="Google Shape;761;g3de0be7b1c2_0_22:notes"/>
          <p:cNvSpPr txBox="1"/>
          <p:nvPr>
            <p:ph idx="1" type="body"/>
          </p:nvPr>
        </p:nvSpPr>
        <p:spPr>
          <a:xfrm>
            <a:off x="701675" y="4416425"/>
            <a:ext cx="5607000" cy="41832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762" name="Google Shape;762;g3de0be7b1c2_0_22:notes"/>
          <p:cNvSpPr txBox="1"/>
          <p:nvPr>
            <p:ph idx="12" type="sldNum"/>
          </p:nvPr>
        </p:nvSpPr>
        <p:spPr>
          <a:xfrm>
            <a:off x="3970338" y="8829675"/>
            <a:ext cx="3038400" cy="4650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d3ec8bf4fc_0_132: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778" name="Google Shape;778;g3d3ec8bf4fc_0_132: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3cbda70a6aa_0_27: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2" name="Google Shape;812;g3cbda70a6aa_0_27:notes"/>
          <p:cNvSpPr txBox="1"/>
          <p:nvPr>
            <p:ph idx="1" type="body"/>
          </p:nvPr>
        </p:nvSpPr>
        <p:spPr>
          <a:xfrm>
            <a:off x="701675" y="4416425"/>
            <a:ext cx="5607000" cy="4183200"/>
          </a:xfrm>
          <a:prstGeom prst="rect">
            <a:avLst/>
          </a:prstGeom>
          <a:noFill/>
          <a:ln>
            <a:noFill/>
          </a:ln>
        </p:spPr>
        <p:txBody>
          <a:bodyPr anchorCtr="0" anchor="t" bIns="46575" lIns="93175" spcFirstLastPara="1" rIns="93175" wrap="square" tIns="46575">
            <a:noAutofit/>
          </a:bodyPr>
          <a:lstStyle/>
          <a:p>
            <a:pPr indent="0" lvl="0" marL="0" marR="0" rtl="0" algn="l">
              <a:lnSpc>
                <a:spcPct val="100000"/>
              </a:lnSpc>
              <a:spcBef>
                <a:spcPts val="0"/>
              </a:spcBef>
              <a:spcAft>
                <a:spcPts val="0"/>
              </a:spcAft>
              <a:buClr>
                <a:schemeClr val="dk1"/>
              </a:buClr>
              <a:buSzPts val="1200"/>
              <a:buFont typeface="Calibri"/>
              <a:buNone/>
            </a:pPr>
            <a:r>
              <a:rPr lang="en-US"/>
              <a:t>While the above standards mention the need to systematically ensure safety of ML, they fail to prescribe specific techniques and methodologies to ensure that all engineering and V&amp;V activities involving the ML pipeline are performed in a satisfactorily rigorous manner in order to argue with sufficient evidence that the ML algorithm is absent unreasonable risk.​</a:t>
            </a:r>
            <a:endParaRPr/>
          </a:p>
          <a:p>
            <a:pPr indent="0" lvl="0" marL="0" rtl="0" algn="l">
              <a:spcBef>
                <a:spcPts val="360"/>
              </a:spcBef>
              <a:spcAft>
                <a:spcPts val="0"/>
              </a:spcAft>
              <a:buNone/>
            </a:pPr>
            <a:r>
              <a:t/>
            </a:r>
            <a:endParaRPr/>
          </a:p>
        </p:txBody>
      </p:sp>
      <p:sp>
        <p:nvSpPr>
          <p:cNvPr id="813" name="Google Shape;813;g3cbda70a6aa_0_27:notes"/>
          <p:cNvSpPr txBox="1"/>
          <p:nvPr>
            <p:ph idx="12" type="sldNum"/>
          </p:nvPr>
        </p:nvSpPr>
        <p:spPr>
          <a:xfrm>
            <a:off x="3970338" y="8829675"/>
            <a:ext cx="3038400" cy="4650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8:notes"/>
          <p:cNvSpPr txBox="1"/>
          <p:nvPr>
            <p:ph idx="1" type="body"/>
          </p:nvPr>
        </p:nvSpPr>
        <p:spPr>
          <a:xfrm>
            <a:off x="701675" y="4416425"/>
            <a:ext cx="5607050" cy="4183063"/>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190" name="Google Shape;190;p8: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cbda70a6aa_0_55: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824" name="Google Shape;824;g3cbda70a6aa_0_55: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3cbda70a6aa_0_69:notes"/>
          <p:cNvSpPr txBox="1"/>
          <p:nvPr>
            <p:ph idx="1" type="body"/>
          </p:nvPr>
        </p:nvSpPr>
        <p:spPr>
          <a:xfrm>
            <a:off x="701675" y="4416425"/>
            <a:ext cx="5607000" cy="4183200"/>
          </a:xfrm>
          <a:prstGeom prst="rect">
            <a:avLst/>
          </a:prstGeom>
        </p:spPr>
        <p:txBody>
          <a:bodyPr anchorCtr="0" anchor="t" bIns="46575" lIns="93175" spcFirstLastPara="1" rIns="93175" wrap="square" tIns="46575">
            <a:noAutofit/>
          </a:bodyPr>
          <a:lstStyle/>
          <a:p>
            <a:pPr indent="0" lvl="0" marL="0" rtl="0" algn="l">
              <a:spcBef>
                <a:spcPts val="360"/>
              </a:spcBef>
              <a:spcAft>
                <a:spcPts val="0"/>
              </a:spcAft>
              <a:buNone/>
            </a:pPr>
            <a:r>
              <a:t/>
            </a:r>
            <a:endParaRPr/>
          </a:p>
        </p:txBody>
      </p:sp>
      <p:sp>
        <p:nvSpPr>
          <p:cNvPr id="839" name="Google Shape;839;g3cbda70a6aa_0_69: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9:notes"/>
          <p:cNvSpPr txBox="1"/>
          <p:nvPr>
            <p:ph idx="1" type="body"/>
          </p:nvPr>
        </p:nvSpPr>
        <p:spPr>
          <a:xfrm>
            <a:off x="701675" y="4416425"/>
            <a:ext cx="5607050" cy="4183063"/>
          </a:xfrm>
          <a:prstGeom prst="rect">
            <a:avLst/>
          </a:prstGeom>
          <a:noFill/>
          <a:ln>
            <a:noFill/>
          </a:ln>
        </p:spPr>
        <p:txBody>
          <a:bodyPr anchorCtr="0" anchor="t" bIns="46575" lIns="93175" spcFirstLastPara="1" rIns="93175" wrap="square" tIns="46575">
            <a:normAutofit/>
          </a:bodyPr>
          <a:lstStyle/>
          <a:p>
            <a:pPr indent="0" lvl="0" marL="0" rtl="0" algn="l">
              <a:spcBef>
                <a:spcPts val="0"/>
              </a:spcBef>
              <a:spcAft>
                <a:spcPts val="0"/>
              </a:spcAft>
              <a:buNone/>
            </a:pPr>
            <a:r>
              <a:rPr lang="en-US"/>
              <a:t>Explainability and transparency is an active area of research</a:t>
            </a:r>
            <a:endParaRPr/>
          </a:p>
          <a:p>
            <a:pPr indent="0" lvl="0" marL="0" rtl="0" algn="l">
              <a:spcBef>
                <a:spcPts val="360"/>
              </a:spcBef>
              <a:spcAft>
                <a:spcPts val="0"/>
              </a:spcAft>
              <a:buNone/>
            </a:pPr>
            <a:r>
              <a:rPr lang="en-US"/>
              <a:t>Explainable AI  Explainable AI Explain able AI</a:t>
            </a:r>
            <a:endParaRPr/>
          </a:p>
        </p:txBody>
      </p:sp>
      <p:sp>
        <p:nvSpPr>
          <p:cNvPr id="200" name="Google Shape;200;p9:notes"/>
          <p:cNvSpPr txBox="1"/>
          <p:nvPr>
            <p:ph idx="12" type="sldNum"/>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0: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0:notes"/>
          <p:cNvSpPr txBox="1"/>
          <p:nvPr>
            <p:ph idx="1" type="body"/>
          </p:nvPr>
        </p:nvSpPr>
        <p:spPr>
          <a:xfrm>
            <a:off x="701675" y="4416425"/>
            <a:ext cx="5607050" cy="4183063"/>
          </a:xfrm>
          <a:prstGeom prst="rect">
            <a:avLst/>
          </a:prstGeom>
          <a:noFill/>
          <a:ln>
            <a:noFill/>
          </a:ln>
        </p:spPr>
        <p:txBody>
          <a:bodyPr anchorCtr="0" anchor="t" bIns="46575" lIns="93175" spcFirstLastPara="1" rIns="93175" wrap="square" tIns="46575">
            <a:normAutofit/>
          </a:bodyPr>
          <a:lstStyle/>
          <a:p>
            <a:pPr indent="0" lvl="0" marL="0" marR="0" rtl="0" algn="l">
              <a:lnSpc>
                <a:spcPct val="100000"/>
              </a:lnSpc>
              <a:spcBef>
                <a:spcPts val="0"/>
              </a:spcBef>
              <a:spcAft>
                <a:spcPts val="0"/>
              </a:spcAft>
              <a:buClr>
                <a:schemeClr val="dk1"/>
              </a:buClr>
              <a:buSzPts val="1200"/>
              <a:buFont typeface="Calibri"/>
              <a:buNone/>
            </a:pPr>
            <a:r>
              <a:rPr lang="en-US"/>
              <a:t>While the above standards mention the need to systematically ensure safety of ML, they fail to prescribe specific techniques and methodologies to ensure that all engineering and V&amp;V activities involving the ML pipeline are performed in a satisfactorily rigorous manner in order to argue with sufficient evidence that the ML algorithm is absent unreasonable risk.​</a:t>
            </a:r>
            <a:endParaRPr/>
          </a:p>
          <a:p>
            <a:pPr indent="0" lvl="0" marL="0" rtl="0" algn="l">
              <a:spcBef>
                <a:spcPts val="360"/>
              </a:spcBef>
              <a:spcAft>
                <a:spcPts val="0"/>
              </a:spcAft>
              <a:buNone/>
            </a:pPr>
            <a:r>
              <a:t/>
            </a:r>
            <a:endParaRPr/>
          </a:p>
        </p:txBody>
      </p:sp>
      <p:sp>
        <p:nvSpPr>
          <p:cNvPr id="210" name="Google Shape;210;p10:notes"/>
          <p:cNvSpPr txBox="1"/>
          <p:nvPr>
            <p:ph idx="12" type="sldNum"/>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1:notes"/>
          <p:cNvSpPr txBox="1"/>
          <p:nvPr>
            <p:ph idx="1" type="body"/>
          </p:nvPr>
        </p:nvSpPr>
        <p:spPr>
          <a:xfrm>
            <a:off x="701675" y="4416425"/>
            <a:ext cx="5607050" cy="4183063"/>
          </a:xfrm>
          <a:prstGeom prst="rect">
            <a:avLst/>
          </a:prstGeom>
          <a:noFill/>
          <a:ln>
            <a:noFill/>
          </a:ln>
        </p:spPr>
        <p:txBody>
          <a:bodyPr anchorCtr="0" anchor="t" bIns="46575" lIns="93175" spcFirstLastPara="1" rIns="93175" wrap="square" tIns="46575">
            <a:normAutofit/>
          </a:bodyPr>
          <a:lstStyle/>
          <a:p>
            <a:pPr indent="0" lvl="0" marL="0" marR="0" rtl="0" algn="l">
              <a:lnSpc>
                <a:spcPct val="100000"/>
              </a:lnSpc>
              <a:spcBef>
                <a:spcPts val="0"/>
              </a:spcBef>
              <a:spcAft>
                <a:spcPts val="0"/>
              </a:spcAft>
              <a:buClr>
                <a:schemeClr val="dk1"/>
              </a:buClr>
              <a:buSzPts val="1200"/>
              <a:buFont typeface="Calibri"/>
              <a:buNone/>
            </a:pPr>
            <a:r>
              <a:rPr lang="en-US"/>
              <a:t>While the above standards mention the need to systematically ensure safety of ML, they fail to prescribe specific techniques and methodologies to ensure that all engineering and V&amp;V activities involving the ML pipeline are performed in a satisfactorily rigorous manner in order to argue with sufficient evidence that the ML algorithm is absent unreasonable risk.​</a:t>
            </a:r>
            <a:endParaRPr/>
          </a:p>
          <a:p>
            <a:pPr indent="0" lvl="0" marL="0" rtl="0" algn="l">
              <a:spcBef>
                <a:spcPts val="360"/>
              </a:spcBef>
              <a:spcAft>
                <a:spcPts val="0"/>
              </a:spcAft>
              <a:buNone/>
            </a:pPr>
            <a:r>
              <a:t/>
            </a:r>
            <a:endParaRPr/>
          </a:p>
        </p:txBody>
      </p:sp>
      <p:sp>
        <p:nvSpPr>
          <p:cNvPr id="222" name="Google Shape;222;p11:notes"/>
          <p:cNvSpPr txBox="1"/>
          <p:nvPr>
            <p:ph idx="12" type="sldNum"/>
          </p:nvPr>
        </p:nvSpPr>
        <p:spPr>
          <a:xfrm>
            <a:off x="3970338" y="8829675"/>
            <a:ext cx="3038475" cy="465138"/>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AE Box">
  <p:cSld name="Title Slide SAE Box">
    <p:bg>
      <p:bgPr>
        <a:solidFill>
          <a:srgbClr val="1C6294"/>
        </a:solidFill>
      </p:bgPr>
    </p:bg>
    <p:spTree>
      <p:nvGrpSpPr>
        <p:cNvPr id="14" name="Shape 14"/>
        <p:cNvGrpSpPr/>
        <p:nvPr/>
      </p:nvGrpSpPr>
      <p:grpSpPr>
        <a:xfrm>
          <a:off x="0" y="0"/>
          <a:ext cx="0" cy="0"/>
          <a:chOff x="0" y="0"/>
          <a:chExt cx="0" cy="0"/>
        </a:xfrm>
      </p:grpSpPr>
      <p:grpSp>
        <p:nvGrpSpPr>
          <p:cNvPr id="15" name="Google Shape;15;p64"/>
          <p:cNvGrpSpPr/>
          <p:nvPr/>
        </p:nvGrpSpPr>
        <p:grpSpPr>
          <a:xfrm>
            <a:off x="0" y="0"/>
            <a:ext cx="9144000" cy="5143500"/>
            <a:chOff x="0" y="0"/>
            <a:chExt cx="9144000" cy="5143500"/>
          </a:xfrm>
        </p:grpSpPr>
        <p:sp>
          <p:nvSpPr>
            <p:cNvPr id="16" name="Google Shape;16;p64"/>
            <p:cNvSpPr/>
            <p:nvPr/>
          </p:nvSpPr>
          <p:spPr>
            <a:xfrm>
              <a:off x="0" y="0"/>
              <a:ext cx="4572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 name="Google Shape;17;p64"/>
            <p:cNvSpPr/>
            <p:nvPr/>
          </p:nvSpPr>
          <p:spPr>
            <a:xfrm>
              <a:off x="8686800" y="0"/>
              <a:ext cx="4572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 name="Google Shape;18;p64"/>
            <p:cNvSpPr/>
            <p:nvPr/>
          </p:nvSpPr>
          <p:spPr>
            <a:xfrm>
              <a:off x="0" y="3790950"/>
              <a:ext cx="9144000" cy="13525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 name="Google Shape;19;p64"/>
            <p:cNvSpPr/>
            <p:nvPr/>
          </p:nvSpPr>
          <p:spPr>
            <a:xfrm rot="-3540000">
              <a:off x="8484394" y="3474244"/>
              <a:ext cx="560387" cy="4730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pic>
        <p:nvPicPr>
          <p:cNvPr id="20" name="Google Shape;20;p64"/>
          <p:cNvPicPr preferRelativeResize="0"/>
          <p:nvPr/>
        </p:nvPicPr>
        <p:blipFill rotWithShape="1">
          <a:blip r:embed="rId2">
            <a:alphaModFix/>
          </a:blip>
          <a:srcRect b="0" l="0" r="0" t="0"/>
          <a:stretch/>
        </p:blipFill>
        <p:spPr>
          <a:xfrm>
            <a:off x="228600" y="4041775"/>
            <a:ext cx="1374775" cy="1054100"/>
          </a:xfrm>
          <a:prstGeom prst="rect">
            <a:avLst/>
          </a:prstGeom>
          <a:noFill/>
          <a:ln>
            <a:noFill/>
          </a:ln>
        </p:spPr>
      </p:pic>
      <p:sp>
        <p:nvSpPr>
          <p:cNvPr id="21" name="Google Shape;21;p64"/>
          <p:cNvSpPr txBox="1"/>
          <p:nvPr>
            <p:ph type="title"/>
          </p:nvPr>
        </p:nvSpPr>
        <p:spPr>
          <a:xfrm>
            <a:off x="685800" y="314324"/>
            <a:ext cx="7735824" cy="1257301"/>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sz="21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64"/>
          <p:cNvSpPr txBox="1"/>
          <p:nvPr>
            <p:ph idx="1" type="body"/>
          </p:nvPr>
        </p:nvSpPr>
        <p:spPr>
          <a:xfrm>
            <a:off x="685802" y="1628774"/>
            <a:ext cx="7731125" cy="1933575"/>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rgbClr val="FFFFFF"/>
              </a:buClr>
              <a:buSzPts val="2100"/>
              <a:buFont typeface="Arial"/>
              <a:buNone/>
              <a:defRPr b="0" sz="2100">
                <a:solidFill>
                  <a:srgbClr val="FFFFFF"/>
                </a:solidFill>
                <a:latin typeface="Arial"/>
                <a:ea typeface="Arial"/>
                <a:cs typeface="Arial"/>
                <a:sym typeface="Arial"/>
              </a:defRPr>
            </a:lvl1pPr>
            <a:lvl2pPr indent="-228600" lvl="1" marL="914400" algn="l">
              <a:spcBef>
                <a:spcPts val="300"/>
              </a:spcBef>
              <a:spcAft>
                <a:spcPts val="0"/>
              </a:spcAft>
              <a:buClr>
                <a:schemeClr val="dk1"/>
              </a:buClr>
              <a:buSzPts val="1575"/>
              <a:buFont typeface="Arial"/>
              <a:buNone/>
              <a:defRPr b="0" sz="1575">
                <a:latin typeface="Arial"/>
                <a:ea typeface="Arial"/>
                <a:cs typeface="Arial"/>
                <a:sym typeface="Arial"/>
              </a:defRPr>
            </a:lvl2pPr>
            <a:lvl3pPr indent="-228600" lvl="2" marL="1371600" algn="l">
              <a:spcBef>
                <a:spcPts val="300"/>
              </a:spcBef>
              <a:spcAft>
                <a:spcPts val="0"/>
              </a:spcAft>
              <a:buClr>
                <a:schemeClr val="dk1"/>
              </a:buClr>
              <a:buSzPts val="1575"/>
              <a:buNone/>
              <a:defRPr b="0" sz="1575">
                <a:latin typeface="Arial"/>
                <a:ea typeface="Arial"/>
                <a:cs typeface="Arial"/>
                <a:sym typeface="Arial"/>
              </a:defRPr>
            </a:lvl3pPr>
            <a:lvl4pPr indent="-228600" lvl="3" marL="1828800" algn="l">
              <a:spcBef>
                <a:spcPts val="300"/>
              </a:spcBef>
              <a:spcAft>
                <a:spcPts val="0"/>
              </a:spcAft>
              <a:buClr>
                <a:schemeClr val="dk1"/>
              </a:buClr>
              <a:buSzPts val="1575"/>
              <a:buNone/>
              <a:defRPr b="0" sz="1575">
                <a:latin typeface="Arial"/>
                <a:ea typeface="Arial"/>
                <a:cs typeface="Arial"/>
                <a:sym typeface="Arial"/>
              </a:defRPr>
            </a:lvl4pPr>
            <a:lvl5pPr indent="-228600" lvl="4" marL="2286000" algn="l">
              <a:spcBef>
                <a:spcPts val="300"/>
              </a:spcBef>
              <a:spcAft>
                <a:spcPts val="0"/>
              </a:spcAft>
              <a:buClr>
                <a:schemeClr val="dk1"/>
              </a:buClr>
              <a:buSzPts val="1575"/>
              <a:buFont typeface="Arial"/>
              <a:buNone/>
              <a:defRPr b="0" sz="1575">
                <a:latin typeface="Arial"/>
                <a:ea typeface="Arial"/>
                <a:cs typeface="Arial"/>
                <a:sym typeface="Arial"/>
              </a:defRPr>
            </a:lvl5pPr>
            <a:lvl6pPr indent="-228600" lvl="5" marL="2743200" algn="l">
              <a:lnSpc>
                <a:spcPct val="100000"/>
              </a:lnSpc>
              <a:spcBef>
                <a:spcPts val="300"/>
              </a:spcBef>
              <a:spcAft>
                <a:spcPts val="0"/>
              </a:spcAft>
              <a:buClr>
                <a:schemeClr val="dk1"/>
              </a:buClr>
              <a:buSzPts val="1575"/>
              <a:buNone/>
              <a:defRPr sz="1575"/>
            </a:lvl6pPr>
            <a:lvl7pPr indent="-228600" lvl="6" marL="3200400" algn="l">
              <a:lnSpc>
                <a:spcPct val="100000"/>
              </a:lnSpc>
              <a:spcBef>
                <a:spcPts val="300"/>
              </a:spcBef>
              <a:spcAft>
                <a:spcPts val="0"/>
              </a:spcAft>
              <a:buClr>
                <a:schemeClr val="dk1"/>
              </a:buClr>
              <a:buSzPts val="1575"/>
              <a:buNone/>
              <a:defRPr sz="1575"/>
            </a:lvl7pPr>
            <a:lvl8pPr indent="-228600" lvl="7" marL="3657600" algn="l">
              <a:lnSpc>
                <a:spcPct val="100000"/>
              </a:lnSpc>
              <a:spcBef>
                <a:spcPts val="300"/>
              </a:spcBef>
              <a:spcAft>
                <a:spcPts val="0"/>
              </a:spcAft>
              <a:buClr>
                <a:schemeClr val="dk1"/>
              </a:buClr>
              <a:buSzPts val="1575"/>
              <a:buNone/>
              <a:defRPr sz="1575"/>
            </a:lvl8pPr>
            <a:lvl9pPr indent="-228600" lvl="8" marL="4114800" algn="l">
              <a:lnSpc>
                <a:spcPct val="100000"/>
              </a:lnSpc>
              <a:spcBef>
                <a:spcPts val="300"/>
              </a:spcBef>
              <a:spcAft>
                <a:spcPts val="300"/>
              </a:spcAft>
              <a:buClr>
                <a:schemeClr val="dk1"/>
              </a:buClr>
              <a:buSzPts val="1575"/>
              <a:buNone/>
              <a:defRPr sz="1575"/>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Bottom Two Columns Slide">
  <p:cSld name="Content with Bottom Two Columns Slide">
    <p:bg>
      <p:bgPr>
        <a:solidFill>
          <a:srgbClr val="1C6294"/>
        </a:solidFill>
      </p:bgPr>
    </p:bg>
    <p:spTree>
      <p:nvGrpSpPr>
        <p:cNvPr id="91" name="Shape 91"/>
        <p:cNvGrpSpPr/>
        <p:nvPr/>
      </p:nvGrpSpPr>
      <p:grpSpPr>
        <a:xfrm>
          <a:off x="0" y="0"/>
          <a:ext cx="0" cy="0"/>
          <a:chOff x="0" y="0"/>
          <a:chExt cx="0" cy="0"/>
        </a:xfrm>
      </p:grpSpPr>
      <p:sp>
        <p:nvSpPr>
          <p:cNvPr id="92" name="Google Shape;92;p73"/>
          <p:cNvSpPr/>
          <p:nvPr/>
        </p:nvSpPr>
        <p:spPr>
          <a:xfrm>
            <a:off x="0" y="295275"/>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3" name="Google Shape;93;p73"/>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94" name="Google Shape;94;p73"/>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95" name="Google Shape;95;p73"/>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73"/>
          <p:cNvSpPr txBox="1"/>
          <p:nvPr>
            <p:ph idx="1" type="body"/>
          </p:nvPr>
        </p:nvSpPr>
        <p:spPr>
          <a:xfrm>
            <a:off x="457200" y="911226"/>
            <a:ext cx="8229600" cy="1255903"/>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a:lvl4pPr>
            <a:lvl5pPr indent="-342900" lvl="4" marL="2286000" algn="l">
              <a:spcBef>
                <a:spcPts val="300"/>
              </a:spcBef>
              <a:spcAft>
                <a:spcPts val="0"/>
              </a:spcAft>
              <a:buClr>
                <a:schemeClr val="dk1"/>
              </a:buClr>
              <a:buSzPts val="1800"/>
              <a:buChar char="•"/>
              <a:defRPr/>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97" name="Google Shape;97;p73"/>
          <p:cNvSpPr txBox="1"/>
          <p:nvPr>
            <p:ph idx="2" type="body"/>
          </p:nvPr>
        </p:nvSpPr>
        <p:spPr>
          <a:xfrm>
            <a:off x="457200" y="2286000"/>
            <a:ext cx="4050792" cy="228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98" name="Google Shape;98;p73"/>
          <p:cNvSpPr txBox="1"/>
          <p:nvPr>
            <p:ph idx="3" type="body"/>
          </p:nvPr>
        </p:nvSpPr>
        <p:spPr>
          <a:xfrm>
            <a:off x="4636008" y="2286000"/>
            <a:ext cx="4050792" cy="228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99" name="Google Shape;99;p73"/>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73"/>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Bottom Three Columns Slide">
  <p:cSld name="Content with Bottom Three Columns Slide">
    <p:bg>
      <p:bgPr>
        <a:solidFill>
          <a:srgbClr val="1C6294"/>
        </a:solidFill>
      </p:bgPr>
    </p:bg>
    <p:spTree>
      <p:nvGrpSpPr>
        <p:cNvPr id="101" name="Shape 101"/>
        <p:cNvGrpSpPr/>
        <p:nvPr/>
      </p:nvGrpSpPr>
      <p:grpSpPr>
        <a:xfrm>
          <a:off x="0" y="0"/>
          <a:ext cx="0" cy="0"/>
          <a:chOff x="0" y="0"/>
          <a:chExt cx="0" cy="0"/>
        </a:xfrm>
      </p:grpSpPr>
      <p:sp>
        <p:nvSpPr>
          <p:cNvPr id="102" name="Google Shape;102;p74"/>
          <p:cNvSpPr/>
          <p:nvPr/>
        </p:nvSpPr>
        <p:spPr>
          <a:xfrm>
            <a:off x="0" y="295275"/>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3" name="Google Shape;103;p74"/>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104" name="Google Shape;104;p74"/>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105" name="Google Shape;105;p74"/>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74"/>
          <p:cNvSpPr txBox="1"/>
          <p:nvPr>
            <p:ph idx="1" type="body"/>
          </p:nvPr>
        </p:nvSpPr>
        <p:spPr>
          <a:xfrm>
            <a:off x="457200" y="911226"/>
            <a:ext cx="8229600" cy="1584325"/>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07" name="Google Shape;107;p74"/>
          <p:cNvSpPr txBox="1"/>
          <p:nvPr>
            <p:ph idx="2" type="body"/>
          </p:nvPr>
        </p:nvSpPr>
        <p:spPr>
          <a:xfrm>
            <a:off x="457200" y="2606040"/>
            <a:ext cx="2651760" cy="19659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08" name="Google Shape;108;p74"/>
          <p:cNvSpPr txBox="1"/>
          <p:nvPr>
            <p:ph idx="3" type="body"/>
          </p:nvPr>
        </p:nvSpPr>
        <p:spPr>
          <a:xfrm>
            <a:off x="3246120" y="2606040"/>
            <a:ext cx="2651760" cy="19659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09" name="Google Shape;109;p74"/>
          <p:cNvSpPr txBox="1"/>
          <p:nvPr>
            <p:ph idx="4" type="body"/>
          </p:nvPr>
        </p:nvSpPr>
        <p:spPr>
          <a:xfrm>
            <a:off x="6035040" y="2606040"/>
            <a:ext cx="2651760" cy="19659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10" name="Google Shape;110;p74"/>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74"/>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Columns with Captions Slide">
  <p:cSld name="Six Columns with Captions Slide">
    <p:bg>
      <p:bgPr>
        <a:solidFill>
          <a:srgbClr val="1C6294"/>
        </a:solidFill>
      </p:bgPr>
    </p:bg>
    <p:spTree>
      <p:nvGrpSpPr>
        <p:cNvPr id="112" name="Shape 112"/>
        <p:cNvGrpSpPr/>
        <p:nvPr/>
      </p:nvGrpSpPr>
      <p:grpSpPr>
        <a:xfrm>
          <a:off x="0" y="0"/>
          <a:ext cx="0" cy="0"/>
          <a:chOff x="0" y="0"/>
          <a:chExt cx="0" cy="0"/>
        </a:xfrm>
      </p:grpSpPr>
      <p:sp>
        <p:nvSpPr>
          <p:cNvPr id="113" name="Google Shape;113;p75"/>
          <p:cNvSpPr/>
          <p:nvPr/>
        </p:nvSpPr>
        <p:spPr>
          <a:xfrm>
            <a:off x="0" y="292100"/>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14" name="Google Shape;114;p75"/>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115" name="Google Shape;115;p75"/>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116" name="Google Shape;116;p75"/>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75"/>
          <p:cNvSpPr txBox="1"/>
          <p:nvPr>
            <p:ph idx="1" type="body"/>
          </p:nvPr>
        </p:nvSpPr>
        <p:spPr>
          <a:xfrm>
            <a:off x="457200" y="914400"/>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18" name="Google Shape;118;p75"/>
          <p:cNvSpPr txBox="1"/>
          <p:nvPr>
            <p:ph idx="2" type="body"/>
          </p:nvPr>
        </p:nvSpPr>
        <p:spPr>
          <a:xfrm>
            <a:off x="3246120" y="914400"/>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19" name="Google Shape;119;p75"/>
          <p:cNvSpPr txBox="1"/>
          <p:nvPr>
            <p:ph idx="3" type="body"/>
          </p:nvPr>
        </p:nvSpPr>
        <p:spPr>
          <a:xfrm>
            <a:off x="6035040" y="914400"/>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20" name="Google Shape;120;p75"/>
          <p:cNvSpPr txBox="1"/>
          <p:nvPr>
            <p:ph idx="4" type="body"/>
          </p:nvPr>
        </p:nvSpPr>
        <p:spPr>
          <a:xfrm>
            <a:off x="457200" y="2266950"/>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1" name="Google Shape;121;p75"/>
          <p:cNvSpPr txBox="1"/>
          <p:nvPr>
            <p:ph idx="5" type="body"/>
          </p:nvPr>
        </p:nvSpPr>
        <p:spPr>
          <a:xfrm>
            <a:off x="3246120" y="2266950"/>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2" name="Google Shape;122;p75"/>
          <p:cNvSpPr txBox="1"/>
          <p:nvPr>
            <p:ph idx="6" type="body"/>
          </p:nvPr>
        </p:nvSpPr>
        <p:spPr>
          <a:xfrm>
            <a:off x="6035040" y="2266950"/>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3" name="Google Shape;123;p75"/>
          <p:cNvSpPr txBox="1"/>
          <p:nvPr>
            <p:ph idx="7" type="body"/>
          </p:nvPr>
        </p:nvSpPr>
        <p:spPr>
          <a:xfrm>
            <a:off x="457200" y="2854139"/>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24" name="Google Shape;124;p75"/>
          <p:cNvSpPr txBox="1"/>
          <p:nvPr>
            <p:ph idx="8" type="body"/>
          </p:nvPr>
        </p:nvSpPr>
        <p:spPr>
          <a:xfrm>
            <a:off x="3246120" y="2854139"/>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25" name="Google Shape;125;p75"/>
          <p:cNvSpPr txBox="1"/>
          <p:nvPr>
            <p:ph idx="9" type="body"/>
          </p:nvPr>
        </p:nvSpPr>
        <p:spPr>
          <a:xfrm>
            <a:off x="6035040" y="2854139"/>
            <a:ext cx="2651760" cy="12801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126" name="Google Shape;126;p75"/>
          <p:cNvSpPr txBox="1"/>
          <p:nvPr>
            <p:ph idx="13" type="body"/>
          </p:nvPr>
        </p:nvSpPr>
        <p:spPr>
          <a:xfrm>
            <a:off x="457200" y="4206689"/>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7" name="Google Shape;127;p75"/>
          <p:cNvSpPr txBox="1"/>
          <p:nvPr>
            <p:ph idx="14" type="body"/>
          </p:nvPr>
        </p:nvSpPr>
        <p:spPr>
          <a:xfrm>
            <a:off x="3246120" y="4206689"/>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8" name="Google Shape;128;p75"/>
          <p:cNvSpPr txBox="1"/>
          <p:nvPr>
            <p:ph idx="15" type="body"/>
          </p:nvPr>
        </p:nvSpPr>
        <p:spPr>
          <a:xfrm>
            <a:off x="6035040" y="4206689"/>
            <a:ext cx="2651760" cy="36576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Clr>
                <a:schemeClr val="dk1"/>
              </a:buClr>
              <a:buSzPts val="750"/>
              <a:buFont typeface="Arial"/>
              <a:buNone/>
              <a:defRPr b="0" sz="750"/>
            </a:lvl1pPr>
            <a:lvl2pPr indent="-228600" lvl="1" marL="914400" algn="l">
              <a:spcBef>
                <a:spcPts val="300"/>
              </a:spcBef>
              <a:spcAft>
                <a:spcPts val="0"/>
              </a:spcAft>
              <a:buClr>
                <a:schemeClr val="dk1"/>
              </a:buClr>
              <a:buSzPts val="750"/>
              <a:buFont typeface="Arial"/>
              <a:buNone/>
              <a:defRPr b="0" sz="750"/>
            </a:lvl2pPr>
            <a:lvl3pPr indent="-228600" lvl="2" marL="1371600" algn="l">
              <a:spcBef>
                <a:spcPts val="300"/>
              </a:spcBef>
              <a:spcAft>
                <a:spcPts val="0"/>
              </a:spcAft>
              <a:buClr>
                <a:schemeClr val="dk1"/>
              </a:buClr>
              <a:buSzPts val="750"/>
              <a:buNone/>
              <a:defRPr b="0" sz="750"/>
            </a:lvl3pPr>
            <a:lvl4pPr indent="-228600" lvl="3" marL="1828800" algn="l">
              <a:spcBef>
                <a:spcPts val="300"/>
              </a:spcBef>
              <a:spcAft>
                <a:spcPts val="0"/>
              </a:spcAft>
              <a:buClr>
                <a:schemeClr val="dk1"/>
              </a:buClr>
              <a:buSzPts val="750"/>
              <a:buNone/>
              <a:defRPr b="0" sz="750"/>
            </a:lvl4pPr>
            <a:lvl5pPr indent="-228600" lvl="4" marL="2286000" algn="l">
              <a:spcBef>
                <a:spcPts val="300"/>
              </a:spcBef>
              <a:spcAft>
                <a:spcPts val="0"/>
              </a:spcAft>
              <a:buClr>
                <a:schemeClr val="dk1"/>
              </a:buClr>
              <a:buSzPts val="750"/>
              <a:buNone/>
              <a:defRPr b="0" sz="750"/>
            </a:lvl5pPr>
            <a:lvl6pPr indent="-228600" lvl="5" marL="2743200" algn="l">
              <a:lnSpc>
                <a:spcPct val="100000"/>
              </a:lnSpc>
              <a:spcBef>
                <a:spcPts val="300"/>
              </a:spcBef>
              <a:spcAft>
                <a:spcPts val="0"/>
              </a:spcAft>
              <a:buClr>
                <a:schemeClr val="dk1"/>
              </a:buClr>
              <a:buSzPts val="750"/>
              <a:buNone/>
              <a:defRPr sz="750"/>
            </a:lvl6pPr>
            <a:lvl7pPr indent="-342900" lvl="6" marL="3200400" algn="l">
              <a:lnSpc>
                <a:spcPct val="100000"/>
              </a:lnSpc>
              <a:spcBef>
                <a:spcPts val="300"/>
              </a:spcBef>
              <a:spcAft>
                <a:spcPts val="0"/>
              </a:spcAft>
              <a:buClr>
                <a:schemeClr val="dk1"/>
              </a:buClr>
              <a:buSzPts val="1800"/>
              <a:buChar char="–"/>
              <a:defRPr/>
            </a:lvl7pPr>
            <a:lvl8pPr indent="-228600" lvl="7" marL="3657600" algn="l">
              <a:lnSpc>
                <a:spcPct val="100000"/>
              </a:lnSpc>
              <a:spcBef>
                <a:spcPts val="300"/>
              </a:spcBef>
              <a:spcAft>
                <a:spcPts val="0"/>
              </a:spcAft>
              <a:buClr>
                <a:schemeClr val="dk1"/>
              </a:buClr>
              <a:buSzPts val="750"/>
              <a:buNone/>
              <a:defRPr sz="750"/>
            </a:lvl8pPr>
            <a:lvl9pPr indent="-228600" lvl="8" marL="4114800" algn="l">
              <a:lnSpc>
                <a:spcPct val="100000"/>
              </a:lnSpc>
              <a:spcBef>
                <a:spcPts val="300"/>
              </a:spcBef>
              <a:spcAft>
                <a:spcPts val="300"/>
              </a:spcAft>
              <a:buClr>
                <a:schemeClr val="dk1"/>
              </a:buClr>
              <a:buSzPts val="750"/>
              <a:buNone/>
              <a:defRPr sz="750"/>
            </a:lvl9pPr>
          </a:lstStyle>
          <a:p/>
        </p:txBody>
      </p:sp>
      <p:sp>
        <p:nvSpPr>
          <p:cNvPr id="129" name="Google Shape;129;p75"/>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75"/>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bg>
      <p:bgPr>
        <a:solidFill>
          <a:srgbClr val="1C6294"/>
        </a:solidFill>
      </p:bgPr>
    </p:bg>
    <p:spTree>
      <p:nvGrpSpPr>
        <p:cNvPr id="23" name="Shape 23"/>
        <p:cNvGrpSpPr/>
        <p:nvPr/>
      </p:nvGrpSpPr>
      <p:grpSpPr>
        <a:xfrm>
          <a:off x="0" y="0"/>
          <a:ext cx="0" cy="0"/>
          <a:chOff x="0" y="0"/>
          <a:chExt cx="0" cy="0"/>
        </a:xfrm>
      </p:grpSpPr>
      <p:sp>
        <p:nvSpPr>
          <p:cNvPr id="24" name="Google Shape;24;p65"/>
          <p:cNvSpPr/>
          <p:nvPr/>
        </p:nvSpPr>
        <p:spPr>
          <a:xfrm>
            <a:off x="0" y="292100"/>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25" name="Google Shape;25;p65"/>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26" name="Google Shape;26;p65"/>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SAE INTERNATIONAL</a:t>
            </a:r>
            <a:endParaRPr/>
          </a:p>
        </p:txBody>
      </p:sp>
      <p:sp>
        <p:nvSpPr>
          <p:cNvPr id="27" name="Google Shape;27;p65"/>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5"/>
          <p:cNvSpPr txBox="1"/>
          <p:nvPr>
            <p:ph idx="1" type="body"/>
          </p:nvPr>
        </p:nvSpPr>
        <p:spPr>
          <a:xfrm>
            <a:off x="457200" y="911224"/>
            <a:ext cx="822960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29" name="Google Shape;29;p65"/>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5"/>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b="0" i="0" sz="600" u="none" cap="none" strike="noStrike">
                <a:solidFill>
                  <a:schemeClr val="dk1"/>
                </a:solidFill>
                <a:latin typeface="Arial"/>
                <a:ea typeface="Arial"/>
                <a:cs typeface="Arial"/>
                <a:sym typeface="Arial"/>
              </a:defRPr>
            </a:lvl1pPr>
            <a:lvl2pPr indent="0" lvl="1" marL="0" algn="r">
              <a:spcBef>
                <a:spcPts val="0"/>
              </a:spcBef>
              <a:spcAft>
                <a:spcPts val="0"/>
              </a:spcAft>
              <a:buNone/>
              <a:defRPr b="0" i="0" sz="600" u="none" cap="none" strike="noStrike">
                <a:solidFill>
                  <a:schemeClr val="dk1"/>
                </a:solidFill>
                <a:latin typeface="Arial"/>
                <a:ea typeface="Arial"/>
                <a:cs typeface="Arial"/>
                <a:sym typeface="Arial"/>
              </a:defRPr>
            </a:lvl2pPr>
            <a:lvl3pPr indent="0" lvl="2" marL="0" algn="r">
              <a:spcBef>
                <a:spcPts val="0"/>
              </a:spcBef>
              <a:spcAft>
                <a:spcPts val="0"/>
              </a:spcAft>
              <a:buNone/>
              <a:defRPr b="0" i="0" sz="600" u="none" cap="none" strike="noStrike">
                <a:solidFill>
                  <a:schemeClr val="dk1"/>
                </a:solidFill>
                <a:latin typeface="Arial"/>
                <a:ea typeface="Arial"/>
                <a:cs typeface="Arial"/>
                <a:sym typeface="Arial"/>
              </a:defRPr>
            </a:lvl3pPr>
            <a:lvl4pPr indent="0" lvl="3" marL="0" algn="r">
              <a:spcBef>
                <a:spcPts val="0"/>
              </a:spcBef>
              <a:spcAft>
                <a:spcPts val="0"/>
              </a:spcAft>
              <a:buNone/>
              <a:defRPr b="0" i="0" sz="600" u="none" cap="none" strike="noStrike">
                <a:solidFill>
                  <a:schemeClr val="dk1"/>
                </a:solidFill>
                <a:latin typeface="Arial"/>
                <a:ea typeface="Arial"/>
                <a:cs typeface="Arial"/>
                <a:sym typeface="Arial"/>
              </a:defRPr>
            </a:lvl4pPr>
            <a:lvl5pPr indent="0" lvl="4" marL="0" algn="r">
              <a:spcBef>
                <a:spcPts val="0"/>
              </a:spcBef>
              <a:spcAft>
                <a:spcPts val="0"/>
              </a:spcAft>
              <a:buNone/>
              <a:defRPr b="0" i="0" sz="600" u="none" cap="none" strike="noStrike">
                <a:solidFill>
                  <a:schemeClr val="dk1"/>
                </a:solidFill>
                <a:latin typeface="Arial"/>
                <a:ea typeface="Arial"/>
                <a:cs typeface="Arial"/>
                <a:sym typeface="Arial"/>
              </a:defRPr>
            </a:lvl5pPr>
            <a:lvl6pPr indent="0" lvl="5" marL="0" algn="r">
              <a:spcBef>
                <a:spcPts val="0"/>
              </a:spcBef>
              <a:spcAft>
                <a:spcPts val="0"/>
              </a:spcAft>
              <a:buNone/>
              <a:defRPr b="0" i="0" sz="600" u="none" cap="none" strike="noStrike">
                <a:solidFill>
                  <a:schemeClr val="dk1"/>
                </a:solidFill>
                <a:latin typeface="Arial"/>
                <a:ea typeface="Arial"/>
                <a:cs typeface="Arial"/>
                <a:sym typeface="Arial"/>
              </a:defRPr>
            </a:lvl6pPr>
            <a:lvl7pPr indent="0" lvl="6" marL="0" algn="r">
              <a:spcBef>
                <a:spcPts val="0"/>
              </a:spcBef>
              <a:spcAft>
                <a:spcPts val="0"/>
              </a:spcAft>
              <a:buNone/>
              <a:defRPr b="0" i="0" sz="600" u="none" cap="none" strike="noStrike">
                <a:solidFill>
                  <a:schemeClr val="dk1"/>
                </a:solidFill>
                <a:latin typeface="Arial"/>
                <a:ea typeface="Arial"/>
                <a:cs typeface="Arial"/>
                <a:sym typeface="Arial"/>
              </a:defRPr>
            </a:lvl7pPr>
            <a:lvl8pPr indent="0" lvl="7" marL="0" algn="r">
              <a:spcBef>
                <a:spcPts val="0"/>
              </a:spcBef>
              <a:spcAft>
                <a:spcPts val="0"/>
              </a:spcAft>
              <a:buNone/>
              <a:defRPr b="0" i="0" sz="600" u="none" cap="none" strike="noStrike">
                <a:solidFill>
                  <a:schemeClr val="dk1"/>
                </a:solidFill>
                <a:latin typeface="Arial"/>
                <a:ea typeface="Arial"/>
                <a:cs typeface="Arial"/>
                <a:sym typeface="Arial"/>
              </a:defRPr>
            </a:lvl8pPr>
            <a:lvl9pPr indent="0" lvl="8" marL="0" algn="r">
              <a:spcBef>
                <a:spcPts val="0"/>
              </a:spcBef>
              <a:spcAft>
                <a:spcPts val="0"/>
              </a:spcAft>
              <a:buNone/>
              <a:defRPr b="0" i="0" sz="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with Color Background">
  <p:cSld name="Agenda with Color Background">
    <p:bg>
      <p:bgPr>
        <a:solidFill>
          <a:srgbClr val="1C6294"/>
        </a:solidFill>
      </p:bgPr>
    </p:bg>
    <p:spTree>
      <p:nvGrpSpPr>
        <p:cNvPr id="31" name="Shape 31"/>
        <p:cNvGrpSpPr/>
        <p:nvPr/>
      </p:nvGrpSpPr>
      <p:grpSpPr>
        <a:xfrm>
          <a:off x="0" y="0"/>
          <a:ext cx="0" cy="0"/>
          <a:chOff x="0" y="0"/>
          <a:chExt cx="0" cy="0"/>
        </a:xfrm>
      </p:grpSpPr>
      <p:cxnSp>
        <p:nvCxnSpPr>
          <p:cNvPr id="32" name="Google Shape;32;p66"/>
          <p:cNvCxnSpPr/>
          <p:nvPr/>
        </p:nvCxnSpPr>
        <p:spPr>
          <a:xfrm>
            <a:off x="457200" y="4827588"/>
            <a:ext cx="8229600" cy="1587"/>
          </a:xfrm>
          <a:prstGeom prst="straightConnector1">
            <a:avLst/>
          </a:prstGeom>
          <a:noFill/>
          <a:ln cap="flat" cmpd="sng" w="12700">
            <a:solidFill>
              <a:schemeClr val="lt1"/>
            </a:solidFill>
            <a:prstDash val="solid"/>
            <a:round/>
            <a:headEnd len="sm" w="sm" type="none"/>
            <a:tailEnd len="sm" w="sm" type="none"/>
          </a:ln>
        </p:spPr>
      </p:cxnSp>
      <p:sp>
        <p:nvSpPr>
          <p:cNvPr id="33" name="Google Shape;33;p66"/>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600" u="none" cap="none" strike="noStrike">
                <a:solidFill>
                  <a:schemeClr val="lt1"/>
                </a:solidFill>
                <a:latin typeface="Arial"/>
                <a:ea typeface="Arial"/>
                <a:cs typeface="Arial"/>
                <a:sym typeface="Arial"/>
              </a:rPr>
              <a:t>SAE INTERNATIONAL</a:t>
            </a:r>
            <a:endParaRPr/>
          </a:p>
        </p:txBody>
      </p:sp>
      <p:sp>
        <p:nvSpPr>
          <p:cNvPr id="34" name="Google Shape;34;p66"/>
          <p:cNvSpPr/>
          <p:nvPr/>
        </p:nvSpPr>
        <p:spPr>
          <a:xfrm>
            <a:off x="457200" y="433388"/>
            <a:ext cx="8229600" cy="4138612"/>
          </a:xfrm>
          <a:custGeom>
            <a:rect b="b" l="l" r="r" t="t"/>
            <a:pathLst>
              <a:path extrusionOk="0" h="4139231" w="8229600">
                <a:moveTo>
                  <a:pt x="7950394" y="4139231"/>
                </a:moveTo>
                <a:lnTo>
                  <a:pt x="8229600" y="3692501"/>
                </a:lnTo>
                <a:cubicBezTo>
                  <a:pt x="8227273" y="2461667"/>
                  <a:pt x="8224947" y="1230834"/>
                  <a:pt x="8222620" y="0"/>
                </a:cubicBezTo>
                <a:lnTo>
                  <a:pt x="0" y="0"/>
                </a:lnTo>
                <a:lnTo>
                  <a:pt x="0" y="4139231"/>
                </a:lnTo>
                <a:lnTo>
                  <a:pt x="7950394" y="4139231"/>
                </a:lnTo>
                <a:close/>
              </a:path>
            </a:pathLst>
          </a:custGeom>
          <a:no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 name="Google Shape;35;p66"/>
          <p:cNvSpPr txBox="1"/>
          <p:nvPr>
            <p:ph type="title"/>
          </p:nvPr>
        </p:nvSpPr>
        <p:spPr>
          <a:xfrm>
            <a:off x="762000" y="658368"/>
            <a:ext cx="7620000" cy="54864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sz="37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6"/>
          <p:cNvSpPr txBox="1"/>
          <p:nvPr>
            <p:ph idx="1" type="body"/>
          </p:nvPr>
        </p:nvSpPr>
        <p:spPr>
          <a:xfrm>
            <a:off x="762000" y="1428750"/>
            <a:ext cx="7620000" cy="283464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lt1"/>
              </a:buClr>
              <a:buSzPts val="1800"/>
              <a:buFont typeface="Arial"/>
              <a:buNone/>
              <a:defRPr b="0" sz="1800">
                <a:solidFill>
                  <a:schemeClr val="lt1"/>
                </a:solidFill>
              </a:defRPr>
            </a:lvl1pPr>
            <a:lvl2pPr indent="-292100" lvl="1" marL="914400" algn="l">
              <a:lnSpc>
                <a:spcPct val="100000"/>
              </a:lnSpc>
              <a:spcBef>
                <a:spcPts val="300"/>
              </a:spcBef>
              <a:spcAft>
                <a:spcPts val="0"/>
              </a:spcAft>
              <a:buClr>
                <a:schemeClr val="lt1"/>
              </a:buClr>
              <a:buSzPts val="1000"/>
              <a:buFont typeface="Arial"/>
              <a:buChar char="•"/>
              <a:defRPr b="0">
                <a:solidFill>
                  <a:schemeClr val="lt1"/>
                </a:solidFill>
              </a:defRPr>
            </a:lvl2pPr>
            <a:lvl3pPr indent="-292100" lvl="2" marL="1371600" algn="l">
              <a:lnSpc>
                <a:spcPct val="100000"/>
              </a:lnSpc>
              <a:spcBef>
                <a:spcPts val="300"/>
              </a:spcBef>
              <a:spcAft>
                <a:spcPts val="0"/>
              </a:spcAft>
              <a:buClr>
                <a:schemeClr val="lt1"/>
              </a:buClr>
              <a:buSzPts val="1000"/>
              <a:buFont typeface="Arial"/>
              <a:buChar char="–"/>
              <a:defRPr b="0">
                <a:solidFill>
                  <a:schemeClr val="lt1"/>
                </a:solidFill>
              </a:defRPr>
            </a:lvl3pPr>
            <a:lvl4pPr indent="-285750" lvl="3" marL="1828800" algn="l">
              <a:lnSpc>
                <a:spcPct val="100000"/>
              </a:lnSpc>
              <a:spcBef>
                <a:spcPts val="300"/>
              </a:spcBef>
              <a:spcAft>
                <a:spcPts val="0"/>
              </a:spcAft>
              <a:buClr>
                <a:schemeClr val="lt1"/>
              </a:buClr>
              <a:buSzPts val="900"/>
              <a:buFont typeface="Arial"/>
              <a:buChar char="•"/>
              <a:defRPr b="0" sz="900">
                <a:solidFill>
                  <a:schemeClr val="lt1"/>
                </a:solidFill>
              </a:defRPr>
            </a:lvl4pPr>
            <a:lvl5pPr indent="-285750" lvl="4" marL="2286000" algn="l">
              <a:lnSpc>
                <a:spcPct val="100000"/>
              </a:lnSpc>
              <a:spcBef>
                <a:spcPts val="300"/>
              </a:spcBef>
              <a:spcAft>
                <a:spcPts val="0"/>
              </a:spcAft>
              <a:buClr>
                <a:schemeClr val="lt1"/>
              </a:buClr>
              <a:buSzPts val="900"/>
              <a:buFont typeface="Arial"/>
              <a:buChar char="•"/>
              <a:defRPr b="0" sz="900">
                <a:solidFill>
                  <a:schemeClr val="lt1"/>
                </a:solidFill>
              </a:defRPr>
            </a:lvl5pPr>
            <a:lvl6pPr indent="-285750" lvl="5" marL="2743200" algn="l">
              <a:lnSpc>
                <a:spcPct val="100000"/>
              </a:lnSpc>
              <a:spcBef>
                <a:spcPts val="300"/>
              </a:spcBef>
              <a:spcAft>
                <a:spcPts val="0"/>
              </a:spcAft>
              <a:buClr>
                <a:schemeClr val="lt1"/>
              </a:buClr>
              <a:buSzPts val="900"/>
              <a:buFont typeface="Arial"/>
              <a:buChar char="•"/>
              <a:defRPr b="0" sz="900">
                <a:solidFill>
                  <a:schemeClr val="lt1"/>
                </a:solidFill>
              </a:defRPr>
            </a:lvl6pPr>
            <a:lvl7pPr indent="-285750" lvl="6" marL="3200400" algn="l">
              <a:lnSpc>
                <a:spcPct val="100000"/>
              </a:lnSpc>
              <a:spcBef>
                <a:spcPts val="300"/>
              </a:spcBef>
              <a:spcAft>
                <a:spcPts val="0"/>
              </a:spcAft>
              <a:buClr>
                <a:schemeClr val="lt1"/>
              </a:buClr>
              <a:buSzPts val="900"/>
              <a:buFont typeface="Arial"/>
              <a:buChar char="•"/>
              <a:defRPr b="0" sz="900">
                <a:solidFill>
                  <a:schemeClr val="lt1"/>
                </a:solidFill>
              </a:defRPr>
            </a:lvl7pPr>
            <a:lvl8pPr indent="-285750" lvl="7" marL="3657600" algn="l">
              <a:lnSpc>
                <a:spcPct val="100000"/>
              </a:lnSpc>
              <a:spcBef>
                <a:spcPts val="300"/>
              </a:spcBef>
              <a:spcAft>
                <a:spcPts val="0"/>
              </a:spcAft>
              <a:buClr>
                <a:schemeClr val="lt1"/>
              </a:buClr>
              <a:buSzPts val="900"/>
              <a:buFont typeface="Arial"/>
              <a:buChar char="•"/>
              <a:defRPr b="0" sz="900">
                <a:solidFill>
                  <a:schemeClr val="lt1"/>
                </a:solidFill>
              </a:defRPr>
            </a:lvl8pPr>
            <a:lvl9pPr indent="-285750" lvl="8" marL="4114800" algn="l">
              <a:lnSpc>
                <a:spcPct val="100000"/>
              </a:lnSpc>
              <a:spcBef>
                <a:spcPts val="300"/>
              </a:spcBef>
              <a:spcAft>
                <a:spcPts val="300"/>
              </a:spcAft>
              <a:buClr>
                <a:schemeClr val="lt1"/>
              </a:buClr>
              <a:buSzPts val="900"/>
              <a:buFont typeface="Arial"/>
              <a:buChar char="•"/>
              <a:defRPr b="0" sz="900">
                <a:solidFill>
                  <a:schemeClr val="lt1"/>
                </a:solidFill>
              </a:defRPr>
            </a:lvl9pPr>
          </a:lstStyle>
          <a:p/>
        </p:txBody>
      </p:sp>
      <p:sp>
        <p:nvSpPr>
          <p:cNvPr id="37" name="Google Shape;37;p66"/>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6"/>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b="0" i="0" sz="600" u="none" cap="none" strike="noStrike">
                <a:solidFill>
                  <a:schemeClr val="lt1"/>
                </a:solidFill>
                <a:latin typeface="Arial"/>
                <a:ea typeface="Arial"/>
                <a:cs typeface="Arial"/>
                <a:sym typeface="Arial"/>
              </a:defRPr>
            </a:lvl1pPr>
            <a:lvl2pPr indent="0" lvl="1" marL="0" algn="r">
              <a:spcBef>
                <a:spcPts val="0"/>
              </a:spcBef>
              <a:spcAft>
                <a:spcPts val="0"/>
              </a:spcAft>
              <a:buNone/>
              <a:defRPr b="0" i="0" sz="600" u="none" cap="none" strike="noStrike">
                <a:solidFill>
                  <a:schemeClr val="lt1"/>
                </a:solidFill>
                <a:latin typeface="Arial"/>
                <a:ea typeface="Arial"/>
                <a:cs typeface="Arial"/>
                <a:sym typeface="Arial"/>
              </a:defRPr>
            </a:lvl2pPr>
            <a:lvl3pPr indent="0" lvl="2" marL="0" algn="r">
              <a:spcBef>
                <a:spcPts val="0"/>
              </a:spcBef>
              <a:spcAft>
                <a:spcPts val="0"/>
              </a:spcAft>
              <a:buNone/>
              <a:defRPr b="0" i="0" sz="600" u="none" cap="none" strike="noStrike">
                <a:solidFill>
                  <a:schemeClr val="lt1"/>
                </a:solidFill>
                <a:latin typeface="Arial"/>
                <a:ea typeface="Arial"/>
                <a:cs typeface="Arial"/>
                <a:sym typeface="Arial"/>
              </a:defRPr>
            </a:lvl3pPr>
            <a:lvl4pPr indent="0" lvl="3" marL="0" algn="r">
              <a:spcBef>
                <a:spcPts val="0"/>
              </a:spcBef>
              <a:spcAft>
                <a:spcPts val="0"/>
              </a:spcAft>
              <a:buNone/>
              <a:defRPr b="0" i="0" sz="600" u="none" cap="none" strike="noStrike">
                <a:solidFill>
                  <a:schemeClr val="lt1"/>
                </a:solidFill>
                <a:latin typeface="Arial"/>
                <a:ea typeface="Arial"/>
                <a:cs typeface="Arial"/>
                <a:sym typeface="Arial"/>
              </a:defRPr>
            </a:lvl4pPr>
            <a:lvl5pPr indent="0" lvl="4" marL="0" algn="r">
              <a:spcBef>
                <a:spcPts val="0"/>
              </a:spcBef>
              <a:spcAft>
                <a:spcPts val="0"/>
              </a:spcAft>
              <a:buNone/>
              <a:defRPr b="0" i="0" sz="600" u="none" cap="none" strike="noStrike">
                <a:solidFill>
                  <a:schemeClr val="lt1"/>
                </a:solidFill>
                <a:latin typeface="Arial"/>
                <a:ea typeface="Arial"/>
                <a:cs typeface="Arial"/>
                <a:sym typeface="Arial"/>
              </a:defRPr>
            </a:lvl5pPr>
            <a:lvl6pPr indent="0" lvl="5" marL="0" algn="r">
              <a:spcBef>
                <a:spcPts val="0"/>
              </a:spcBef>
              <a:spcAft>
                <a:spcPts val="0"/>
              </a:spcAft>
              <a:buNone/>
              <a:defRPr b="0" i="0" sz="600" u="none" cap="none" strike="noStrike">
                <a:solidFill>
                  <a:schemeClr val="lt1"/>
                </a:solidFill>
                <a:latin typeface="Arial"/>
                <a:ea typeface="Arial"/>
                <a:cs typeface="Arial"/>
                <a:sym typeface="Arial"/>
              </a:defRPr>
            </a:lvl6pPr>
            <a:lvl7pPr indent="0" lvl="6" marL="0" algn="r">
              <a:spcBef>
                <a:spcPts val="0"/>
              </a:spcBef>
              <a:spcAft>
                <a:spcPts val="0"/>
              </a:spcAft>
              <a:buNone/>
              <a:defRPr b="0" i="0" sz="600" u="none" cap="none" strike="noStrike">
                <a:solidFill>
                  <a:schemeClr val="lt1"/>
                </a:solidFill>
                <a:latin typeface="Arial"/>
                <a:ea typeface="Arial"/>
                <a:cs typeface="Arial"/>
                <a:sym typeface="Arial"/>
              </a:defRPr>
            </a:lvl7pPr>
            <a:lvl8pPr indent="0" lvl="7" marL="0" algn="r">
              <a:spcBef>
                <a:spcPts val="0"/>
              </a:spcBef>
              <a:spcAft>
                <a:spcPts val="0"/>
              </a:spcAft>
              <a:buNone/>
              <a:defRPr b="0" i="0" sz="600" u="none" cap="none" strike="noStrike">
                <a:solidFill>
                  <a:schemeClr val="lt1"/>
                </a:solidFill>
                <a:latin typeface="Arial"/>
                <a:ea typeface="Arial"/>
                <a:cs typeface="Arial"/>
                <a:sym typeface="Arial"/>
              </a:defRPr>
            </a:lvl8pPr>
            <a:lvl9pPr indent="0" lvl="8" marL="0" algn="r">
              <a:spcBef>
                <a:spcPts val="0"/>
              </a:spcBef>
              <a:spcAft>
                <a:spcPts val="0"/>
              </a:spcAft>
              <a:buNone/>
              <a:defRPr b="0"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Color Background">
  <p:cSld name="Divider Slide Color Background">
    <p:bg>
      <p:bgPr>
        <a:solidFill>
          <a:srgbClr val="1C6294"/>
        </a:solidFill>
      </p:bgPr>
    </p:bg>
    <p:spTree>
      <p:nvGrpSpPr>
        <p:cNvPr id="39" name="Shape 39"/>
        <p:cNvGrpSpPr/>
        <p:nvPr/>
      </p:nvGrpSpPr>
      <p:grpSpPr>
        <a:xfrm>
          <a:off x="0" y="0"/>
          <a:ext cx="0" cy="0"/>
          <a:chOff x="0" y="0"/>
          <a:chExt cx="0" cy="0"/>
        </a:xfrm>
      </p:grpSpPr>
      <p:cxnSp>
        <p:nvCxnSpPr>
          <p:cNvPr id="40" name="Google Shape;40;p67"/>
          <p:cNvCxnSpPr/>
          <p:nvPr/>
        </p:nvCxnSpPr>
        <p:spPr>
          <a:xfrm>
            <a:off x="457200" y="4827588"/>
            <a:ext cx="8229600" cy="1587"/>
          </a:xfrm>
          <a:prstGeom prst="straightConnector1">
            <a:avLst/>
          </a:prstGeom>
          <a:noFill/>
          <a:ln cap="flat" cmpd="sng" w="12700">
            <a:solidFill>
              <a:schemeClr val="lt1"/>
            </a:solidFill>
            <a:prstDash val="solid"/>
            <a:round/>
            <a:headEnd len="sm" w="sm" type="none"/>
            <a:tailEnd len="sm" w="sm" type="none"/>
          </a:ln>
        </p:spPr>
      </p:cxnSp>
      <p:sp>
        <p:nvSpPr>
          <p:cNvPr id="41" name="Google Shape;41;p67"/>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600" u="none" cap="none" strike="noStrike">
                <a:solidFill>
                  <a:schemeClr val="lt1"/>
                </a:solidFill>
                <a:latin typeface="Arial"/>
                <a:ea typeface="Arial"/>
                <a:cs typeface="Arial"/>
                <a:sym typeface="Arial"/>
              </a:rPr>
              <a:t>SAE INTERNATIONAL</a:t>
            </a:r>
            <a:endParaRPr/>
          </a:p>
        </p:txBody>
      </p:sp>
      <p:sp>
        <p:nvSpPr>
          <p:cNvPr id="42" name="Google Shape;42;p67"/>
          <p:cNvSpPr/>
          <p:nvPr/>
        </p:nvSpPr>
        <p:spPr>
          <a:xfrm>
            <a:off x="457200" y="433388"/>
            <a:ext cx="8229600" cy="4138612"/>
          </a:xfrm>
          <a:custGeom>
            <a:rect b="b" l="l" r="r" t="t"/>
            <a:pathLst>
              <a:path extrusionOk="0" h="4139231" w="8229600">
                <a:moveTo>
                  <a:pt x="7950394" y="4139231"/>
                </a:moveTo>
                <a:lnTo>
                  <a:pt x="8229600" y="3692501"/>
                </a:lnTo>
                <a:cubicBezTo>
                  <a:pt x="8227273" y="2461667"/>
                  <a:pt x="8224947" y="1230834"/>
                  <a:pt x="8222620" y="0"/>
                </a:cubicBezTo>
                <a:lnTo>
                  <a:pt x="0" y="0"/>
                </a:lnTo>
                <a:lnTo>
                  <a:pt x="0" y="4139231"/>
                </a:lnTo>
                <a:lnTo>
                  <a:pt x="7950394" y="4139231"/>
                </a:lnTo>
                <a:close/>
              </a:path>
            </a:pathLst>
          </a:custGeom>
          <a:no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 name="Google Shape;43;p67"/>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lt1"/>
              </a:buClr>
              <a:buSzPts val="3700"/>
              <a:buFont typeface="Arial"/>
              <a:buNone/>
              <a:defRPr b="1" sz="3700" cap="none">
                <a:solidFill>
                  <a:schemeClr val="lt1"/>
                </a:solidFill>
                <a:latin typeface="Arial"/>
                <a:ea typeface="Arial"/>
                <a:cs typeface="Arial"/>
                <a:sym typeface="Arial"/>
              </a:defRPr>
            </a:lvl1pPr>
            <a:lvl2pPr indent="-228600" lvl="1" marL="914400" algn="l">
              <a:lnSpc>
                <a:spcPct val="100000"/>
              </a:lnSpc>
              <a:spcBef>
                <a:spcPts val="0"/>
              </a:spcBef>
              <a:spcAft>
                <a:spcPts val="0"/>
              </a:spcAft>
              <a:buClr>
                <a:schemeClr val="lt1"/>
              </a:buClr>
              <a:buSzPts val="3700"/>
              <a:buFont typeface="Arial"/>
              <a:buNone/>
              <a:defRPr b="0" sz="3700">
                <a:solidFill>
                  <a:schemeClr val="lt1"/>
                </a:solidFill>
              </a:defRPr>
            </a:lvl2pPr>
            <a:lvl3pPr indent="-228600" lvl="2" marL="1371600" algn="l">
              <a:lnSpc>
                <a:spcPct val="100000"/>
              </a:lnSpc>
              <a:spcBef>
                <a:spcPts val="300"/>
              </a:spcBef>
              <a:spcAft>
                <a:spcPts val="0"/>
              </a:spcAft>
              <a:buClr>
                <a:schemeClr val="lt1"/>
              </a:buClr>
              <a:buSzPts val="2775"/>
              <a:buFont typeface="Arial"/>
              <a:buNone/>
              <a:defRPr b="0" sz="2775">
                <a:solidFill>
                  <a:schemeClr val="lt1"/>
                </a:solidFill>
              </a:defRPr>
            </a:lvl3pPr>
            <a:lvl4pPr indent="-228600" lvl="3" marL="1828800" algn="l">
              <a:lnSpc>
                <a:spcPct val="100000"/>
              </a:lnSpc>
              <a:spcBef>
                <a:spcPts val="300"/>
              </a:spcBef>
              <a:spcAft>
                <a:spcPts val="0"/>
              </a:spcAft>
              <a:buClr>
                <a:schemeClr val="lt1"/>
              </a:buClr>
              <a:buSzPts val="2775"/>
              <a:buFont typeface="Arial"/>
              <a:buNone/>
              <a:defRPr b="0" sz="2775">
                <a:solidFill>
                  <a:schemeClr val="lt1"/>
                </a:solidFill>
              </a:defRPr>
            </a:lvl4pPr>
            <a:lvl5pPr indent="-228600" lvl="4" marL="2286000" algn="l">
              <a:lnSpc>
                <a:spcPct val="100000"/>
              </a:lnSpc>
              <a:spcBef>
                <a:spcPts val="300"/>
              </a:spcBef>
              <a:spcAft>
                <a:spcPts val="0"/>
              </a:spcAft>
              <a:buClr>
                <a:schemeClr val="lt1"/>
              </a:buClr>
              <a:buSzPts val="2775"/>
              <a:buFont typeface="Arial"/>
              <a:buNone/>
              <a:defRPr b="0" sz="2775">
                <a:solidFill>
                  <a:schemeClr val="lt1"/>
                </a:solidFill>
              </a:defRPr>
            </a:lvl5pPr>
            <a:lvl6pPr indent="-228600" lvl="5" marL="2743200" algn="l">
              <a:lnSpc>
                <a:spcPct val="100000"/>
              </a:lnSpc>
              <a:spcBef>
                <a:spcPts val="300"/>
              </a:spcBef>
              <a:spcAft>
                <a:spcPts val="0"/>
              </a:spcAft>
              <a:buClr>
                <a:schemeClr val="lt1"/>
              </a:buClr>
              <a:buSzPts val="2775"/>
              <a:buFont typeface="Arial"/>
              <a:buNone/>
              <a:defRPr b="0" sz="2775">
                <a:solidFill>
                  <a:schemeClr val="lt1"/>
                </a:solidFill>
              </a:defRPr>
            </a:lvl6pPr>
            <a:lvl7pPr indent="-228600" lvl="6" marL="3200400" algn="l">
              <a:lnSpc>
                <a:spcPct val="100000"/>
              </a:lnSpc>
              <a:spcBef>
                <a:spcPts val="300"/>
              </a:spcBef>
              <a:spcAft>
                <a:spcPts val="0"/>
              </a:spcAft>
              <a:buClr>
                <a:schemeClr val="lt1"/>
              </a:buClr>
              <a:buSzPts val="2775"/>
              <a:buFont typeface="Arial"/>
              <a:buNone/>
              <a:defRPr b="0" sz="2775">
                <a:solidFill>
                  <a:schemeClr val="lt1"/>
                </a:solidFill>
              </a:defRPr>
            </a:lvl7pPr>
            <a:lvl8pPr indent="-228600" lvl="7" marL="3657600" algn="l">
              <a:lnSpc>
                <a:spcPct val="100000"/>
              </a:lnSpc>
              <a:spcBef>
                <a:spcPts val="300"/>
              </a:spcBef>
              <a:spcAft>
                <a:spcPts val="0"/>
              </a:spcAft>
              <a:buClr>
                <a:schemeClr val="lt1"/>
              </a:buClr>
              <a:buSzPts val="2775"/>
              <a:buFont typeface="Arial"/>
              <a:buNone/>
              <a:defRPr b="0" sz="2775">
                <a:solidFill>
                  <a:schemeClr val="lt1"/>
                </a:solidFill>
              </a:defRPr>
            </a:lvl8pPr>
            <a:lvl9pPr indent="-228600" lvl="8" marL="4114800" algn="l">
              <a:lnSpc>
                <a:spcPct val="100000"/>
              </a:lnSpc>
              <a:spcBef>
                <a:spcPts val="300"/>
              </a:spcBef>
              <a:spcAft>
                <a:spcPts val="300"/>
              </a:spcAft>
              <a:buClr>
                <a:schemeClr val="lt1"/>
              </a:buClr>
              <a:buSzPts val="2775"/>
              <a:buFont typeface="Arial"/>
              <a:buNone/>
              <a:defRPr b="0" sz="2775">
                <a:solidFill>
                  <a:schemeClr val="lt1"/>
                </a:solidFill>
              </a:defRPr>
            </a:lvl9pPr>
          </a:lstStyle>
          <a:p/>
        </p:txBody>
      </p:sp>
      <p:sp>
        <p:nvSpPr>
          <p:cNvPr id="44" name="Google Shape;44;p67"/>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7"/>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b="0" i="0" sz="600" u="none" cap="none" strike="noStrike">
                <a:solidFill>
                  <a:schemeClr val="lt1"/>
                </a:solidFill>
                <a:latin typeface="Arial"/>
                <a:ea typeface="Arial"/>
                <a:cs typeface="Arial"/>
                <a:sym typeface="Arial"/>
              </a:defRPr>
            </a:lvl1pPr>
            <a:lvl2pPr indent="0" lvl="1" marL="0" algn="r">
              <a:spcBef>
                <a:spcPts val="0"/>
              </a:spcBef>
              <a:spcAft>
                <a:spcPts val="0"/>
              </a:spcAft>
              <a:buNone/>
              <a:defRPr b="0" i="0" sz="600" u="none" cap="none" strike="noStrike">
                <a:solidFill>
                  <a:schemeClr val="lt1"/>
                </a:solidFill>
                <a:latin typeface="Arial"/>
                <a:ea typeface="Arial"/>
                <a:cs typeface="Arial"/>
                <a:sym typeface="Arial"/>
              </a:defRPr>
            </a:lvl2pPr>
            <a:lvl3pPr indent="0" lvl="2" marL="0" algn="r">
              <a:spcBef>
                <a:spcPts val="0"/>
              </a:spcBef>
              <a:spcAft>
                <a:spcPts val="0"/>
              </a:spcAft>
              <a:buNone/>
              <a:defRPr b="0" i="0" sz="600" u="none" cap="none" strike="noStrike">
                <a:solidFill>
                  <a:schemeClr val="lt1"/>
                </a:solidFill>
                <a:latin typeface="Arial"/>
                <a:ea typeface="Arial"/>
                <a:cs typeface="Arial"/>
                <a:sym typeface="Arial"/>
              </a:defRPr>
            </a:lvl3pPr>
            <a:lvl4pPr indent="0" lvl="3" marL="0" algn="r">
              <a:spcBef>
                <a:spcPts val="0"/>
              </a:spcBef>
              <a:spcAft>
                <a:spcPts val="0"/>
              </a:spcAft>
              <a:buNone/>
              <a:defRPr b="0" i="0" sz="600" u="none" cap="none" strike="noStrike">
                <a:solidFill>
                  <a:schemeClr val="lt1"/>
                </a:solidFill>
                <a:latin typeface="Arial"/>
                <a:ea typeface="Arial"/>
                <a:cs typeface="Arial"/>
                <a:sym typeface="Arial"/>
              </a:defRPr>
            </a:lvl4pPr>
            <a:lvl5pPr indent="0" lvl="4" marL="0" algn="r">
              <a:spcBef>
                <a:spcPts val="0"/>
              </a:spcBef>
              <a:spcAft>
                <a:spcPts val="0"/>
              </a:spcAft>
              <a:buNone/>
              <a:defRPr b="0" i="0" sz="600" u="none" cap="none" strike="noStrike">
                <a:solidFill>
                  <a:schemeClr val="lt1"/>
                </a:solidFill>
                <a:latin typeface="Arial"/>
                <a:ea typeface="Arial"/>
                <a:cs typeface="Arial"/>
                <a:sym typeface="Arial"/>
              </a:defRPr>
            </a:lvl5pPr>
            <a:lvl6pPr indent="0" lvl="5" marL="0" algn="r">
              <a:spcBef>
                <a:spcPts val="0"/>
              </a:spcBef>
              <a:spcAft>
                <a:spcPts val="0"/>
              </a:spcAft>
              <a:buNone/>
              <a:defRPr b="0" i="0" sz="600" u="none" cap="none" strike="noStrike">
                <a:solidFill>
                  <a:schemeClr val="lt1"/>
                </a:solidFill>
                <a:latin typeface="Arial"/>
                <a:ea typeface="Arial"/>
                <a:cs typeface="Arial"/>
                <a:sym typeface="Arial"/>
              </a:defRPr>
            </a:lvl6pPr>
            <a:lvl7pPr indent="0" lvl="6" marL="0" algn="r">
              <a:spcBef>
                <a:spcPts val="0"/>
              </a:spcBef>
              <a:spcAft>
                <a:spcPts val="0"/>
              </a:spcAft>
              <a:buNone/>
              <a:defRPr b="0" i="0" sz="600" u="none" cap="none" strike="noStrike">
                <a:solidFill>
                  <a:schemeClr val="lt1"/>
                </a:solidFill>
                <a:latin typeface="Arial"/>
                <a:ea typeface="Arial"/>
                <a:cs typeface="Arial"/>
                <a:sym typeface="Arial"/>
              </a:defRPr>
            </a:lvl7pPr>
            <a:lvl8pPr indent="0" lvl="7" marL="0" algn="r">
              <a:spcBef>
                <a:spcPts val="0"/>
              </a:spcBef>
              <a:spcAft>
                <a:spcPts val="0"/>
              </a:spcAft>
              <a:buNone/>
              <a:defRPr b="0" i="0" sz="600" u="none" cap="none" strike="noStrike">
                <a:solidFill>
                  <a:schemeClr val="lt1"/>
                </a:solidFill>
                <a:latin typeface="Arial"/>
                <a:ea typeface="Arial"/>
                <a:cs typeface="Arial"/>
                <a:sym typeface="Arial"/>
              </a:defRPr>
            </a:lvl8pPr>
            <a:lvl9pPr indent="0" lvl="8" marL="0" algn="r">
              <a:spcBef>
                <a:spcPts val="0"/>
              </a:spcBef>
              <a:spcAft>
                <a:spcPts val="0"/>
              </a:spcAft>
              <a:buNone/>
              <a:defRPr b="0"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with Image Background">
  <p:cSld name="Agenda with Image Background">
    <p:bg>
      <p:bgPr>
        <a:solidFill>
          <a:srgbClr val="1C6294"/>
        </a:solidFill>
      </p:bgPr>
    </p:bg>
    <p:spTree>
      <p:nvGrpSpPr>
        <p:cNvPr id="46" name="Shape 46"/>
        <p:cNvGrpSpPr/>
        <p:nvPr/>
      </p:nvGrpSpPr>
      <p:grpSpPr>
        <a:xfrm>
          <a:off x="0" y="0"/>
          <a:ext cx="0" cy="0"/>
          <a:chOff x="0" y="0"/>
          <a:chExt cx="0" cy="0"/>
        </a:xfrm>
      </p:grpSpPr>
      <p:cxnSp>
        <p:nvCxnSpPr>
          <p:cNvPr id="47" name="Google Shape;47;p68"/>
          <p:cNvCxnSpPr/>
          <p:nvPr/>
        </p:nvCxnSpPr>
        <p:spPr>
          <a:xfrm>
            <a:off x="457200" y="4827588"/>
            <a:ext cx="8229600" cy="1587"/>
          </a:xfrm>
          <a:prstGeom prst="straightConnector1">
            <a:avLst/>
          </a:prstGeom>
          <a:noFill/>
          <a:ln cap="flat" cmpd="sng" w="12700">
            <a:solidFill>
              <a:schemeClr val="lt1"/>
            </a:solidFill>
            <a:prstDash val="solid"/>
            <a:round/>
            <a:headEnd len="sm" w="sm" type="none"/>
            <a:tailEnd len="sm" w="sm" type="none"/>
          </a:ln>
        </p:spPr>
      </p:cxnSp>
      <p:sp>
        <p:nvSpPr>
          <p:cNvPr id="48" name="Google Shape;48;p68"/>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a:solidFill>
                  <a:schemeClr val="lt1"/>
                </a:solidFill>
                <a:latin typeface="Arial"/>
                <a:ea typeface="Arial"/>
                <a:cs typeface="Arial"/>
                <a:sym typeface="Arial"/>
              </a:rPr>
              <a:t>SAE INTERNATIONAL</a:t>
            </a:r>
            <a:endParaRPr/>
          </a:p>
        </p:txBody>
      </p:sp>
      <p:sp>
        <p:nvSpPr>
          <p:cNvPr id="49" name="Google Shape;49;p68"/>
          <p:cNvSpPr/>
          <p:nvPr/>
        </p:nvSpPr>
        <p:spPr>
          <a:xfrm>
            <a:off x="457200" y="433388"/>
            <a:ext cx="8229600" cy="4138612"/>
          </a:xfrm>
          <a:custGeom>
            <a:rect b="b" l="l" r="r" t="t"/>
            <a:pathLst>
              <a:path extrusionOk="0" h="4139231" w="8229600">
                <a:moveTo>
                  <a:pt x="7950394" y="4139231"/>
                </a:moveTo>
                <a:lnTo>
                  <a:pt x="8229600" y="3692501"/>
                </a:lnTo>
                <a:cubicBezTo>
                  <a:pt x="8227273" y="2461667"/>
                  <a:pt x="8224947" y="1230834"/>
                  <a:pt x="8222620" y="0"/>
                </a:cubicBezTo>
                <a:lnTo>
                  <a:pt x="0" y="0"/>
                </a:lnTo>
                <a:lnTo>
                  <a:pt x="0" y="4139231"/>
                </a:lnTo>
                <a:lnTo>
                  <a:pt x="7950394" y="4139231"/>
                </a:lnTo>
                <a:close/>
              </a:path>
            </a:pathLst>
          </a:custGeom>
          <a:no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 name="Google Shape;50;p68"/>
          <p:cNvSpPr txBox="1"/>
          <p:nvPr>
            <p:ph type="title"/>
          </p:nvPr>
        </p:nvSpPr>
        <p:spPr>
          <a:xfrm>
            <a:off x="762000" y="658368"/>
            <a:ext cx="7620000" cy="54864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sz="37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8"/>
          <p:cNvSpPr txBox="1"/>
          <p:nvPr>
            <p:ph idx="1" type="body"/>
          </p:nvPr>
        </p:nvSpPr>
        <p:spPr>
          <a:xfrm>
            <a:off x="762000" y="1428750"/>
            <a:ext cx="7620000" cy="283464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0"/>
              </a:spcBef>
              <a:spcAft>
                <a:spcPts val="0"/>
              </a:spcAft>
              <a:buClr>
                <a:srgbClr val="FFFFFF"/>
              </a:buClr>
              <a:buSzPts val="1800"/>
              <a:buFont typeface="Arial"/>
              <a:buNone/>
              <a:defRPr b="0" sz="1800">
                <a:solidFill>
                  <a:srgbClr val="FFFFFF"/>
                </a:solidFill>
              </a:defRPr>
            </a:lvl1pPr>
            <a:lvl2pPr indent="-342900" lvl="1" marL="914400" marR="0" algn="l">
              <a:lnSpc>
                <a:spcPct val="100000"/>
              </a:lnSpc>
              <a:spcBef>
                <a:spcPts val="300"/>
              </a:spcBef>
              <a:spcAft>
                <a:spcPts val="0"/>
              </a:spcAft>
              <a:buClr>
                <a:srgbClr val="FFFFFF"/>
              </a:buClr>
              <a:buSzPts val="1800"/>
              <a:buFont typeface="Arial"/>
              <a:buChar char="•"/>
              <a:defRPr b="0" sz="1800">
                <a:solidFill>
                  <a:srgbClr val="FFFFFF"/>
                </a:solidFill>
              </a:defRPr>
            </a:lvl2pPr>
            <a:lvl3pPr indent="-292100" lvl="2" marL="1371600" algn="l">
              <a:lnSpc>
                <a:spcPct val="100000"/>
              </a:lnSpc>
              <a:spcBef>
                <a:spcPts val="300"/>
              </a:spcBef>
              <a:spcAft>
                <a:spcPts val="0"/>
              </a:spcAft>
              <a:buClr>
                <a:schemeClr val="dk1"/>
              </a:buClr>
              <a:buSzPts val="1000"/>
              <a:buFont typeface="Arial"/>
              <a:buChar char="–"/>
              <a:defRPr b="0"/>
            </a:lvl3pPr>
            <a:lvl4pPr indent="-285750" lvl="3" marL="1828800" algn="l">
              <a:lnSpc>
                <a:spcPct val="100000"/>
              </a:lnSpc>
              <a:spcBef>
                <a:spcPts val="300"/>
              </a:spcBef>
              <a:spcAft>
                <a:spcPts val="0"/>
              </a:spcAft>
              <a:buClr>
                <a:schemeClr val="dk1"/>
              </a:buClr>
              <a:buSzPts val="900"/>
              <a:buFont typeface="Arial"/>
              <a:buChar char="•"/>
              <a:defRPr b="0" sz="900"/>
            </a:lvl4pPr>
            <a:lvl5pPr indent="-285750" lvl="4" marL="2286000" algn="l">
              <a:lnSpc>
                <a:spcPct val="100000"/>
              </a:lnSpc>
              <a:spcBef>
                <a:spcPts val="300"/>
              </a:spcBef>
              <a:spcAft>
                <a:spcPts val="0"/>
              </a:spcAft>
              <a:buClr>
                <a:schemeClr val="dk1"/>
              </a:buClr>
              <a:buSzPts val="900"/>
              <a:buFont typeface="Arial"/>
              <a:buChar char="•"/>
              <a:defRPr b="0" sz="900"/>
            </a:lvl5pPr>
            <a:lvl6pPr indent="-285750" lvl="5" marL="2743200" algn="l">
              <a:lnSpc>
                <a:spcPct val="100000"/>
              </a:lnSpc>
              <a:spcBef>
                <a:spcPts val="300"/>
              </a:spcBef>
              <a:spcAft>
                <a:spcPts val="0"/>
              </a:spcAft>
              <a:buClr>
                <a:schemeClr val="dk1"/>
              </a:buClr>
              <a:buSzPts val="900"/>
              <a:buFont typeface="Arial"/>
              <a:buChar char="•"/>
              <a:defRPr b="0" sz="900"/>
            </a:lvl6pPr>
            <a:lvl7pPr indent="-285750" lvl="6" marL="3200400" algn="l">
              <a:lnSpc>
                <a:spcPct val="100000"/>
              </a:lnSpc>
              <a:spcBef>
                <a:spcPts val="300"/>
              </a:spcBef>
              <a:spcAft>
                <a:spcPts val="0"/>
              </a:spcAft>
              <a:buClr>
                <a:schemeClr val="dk1"/>
              </a:buClr>
              <a:buSzPts val="900"/>
              <a:buFont typeface="Arial"/>
              <a:buChar char="•"/>
              <a:defRPr b="0" sz="900"/>
            </a:lvl7pPr>
            <a:lvl8pPr indent="-285750" lvl="7" marL="3657600" algn="l">
              <a:lnSpc>
                <a:spcPct val="100000"/>
              </a:lnSpc>
              <a:spcBef>
                <a:spcPts val="300"/>
              </a:spcBef>
              <a:spcAft>
                <a:spcPts val="0"/>
              </a:spcAft>
              <a:buClr>
                <a:schemeClr val="dk1"/>
              </a:buClr>
              <a:buSzPts val="900"/>
              <a:buFont typeface="Arial"/>
              <a:buChar char="•"/>
              <a:defRPr b="0" sz="900"/>
            </a:lvl8pPr>
            <a:lvl9pPr indent="-285750" lvl="8" marL="4114800" algn="l">
              <a:lnSpc>
                <a:spcPct val="100000"/>
              </a:lnSpc>
              <a:spcBef>
                <a:spcPts val="300"/>
              </a:spcBef>
              <a:spcAft>
                <a:spcPts val="300"/>
              </a:spcAft>
              <a:buClr>
                <a:schemeClr val="dk1"/>
              </a:buClr>
              <a:buSzPts val="900"/>
              <a:buFont typeface="Arial"/>
              <a:buChar char="•"/>
              <a:defRPr b="0" sz="900"/>
            </a:lvl9pPr>
          </a:lstStyle>
          <a:p/>
        </p:txBody>
      </p:sp>
      <p:sp>
        <p:nvSpPr>
          <p:cNvPr id="52" name="Google Shape;52;p68"/>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8"/>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lt1"/>
                </a:solidFill>
                <a:latin typeface="Arial"/>
                <a:ea typeface="Arial"/>
                <a:cs typeface="Arial"/>
                <a:sym typeface="Arial"/>
              </a:defRPr>
            </a:lvl1pPr>
            <a:lvl2pPr indent="0" lvl="1" marL="0" algn="r">
              <a:spcBef>
                <a:spcPts val="0"/>
              </a:spcBef>
              <a:spcAft>
                <a:spcPts val="0"/>
              </a:spcAft>
              <a:buNone/>
              <a:defRPr sz="600">
                <a:solidFill>
                  <a:schemeClr val="lt1"/>
                </a:solidFill>
                <a:latin typeface="Arial"/>
                <a:ea typeface="Arial"/>
                <a:cs typeface="Arial"/>
                <a:sym typeface="Arial"/>
              </a:defRPr>
            </a:lvl2pPr>
            <a:lvl3pPr indent="0" lvl="2" marL="0" algn="r">
              <a:spcBef>
                <a:spcPts val="0"/>
              </a:spcBef>
              <a:spcAft>
                <a:spcPts val="0"/>
              </a:spcAft>
              <a:buNone/>
              <a:defRPr sz="600">
                <a:solidFill>
                  <a:schemeClr val="lt1"/>
                </a:solidFill>
                <a:latin typeface="Arial"/>
                <a:ea typeface="Arial"/>
                <a:cs typeface="Arial"/>
                <a:sym typeface="Arial"/>
              </a:defRPr>
            </a:lvl3pPr>
            <a:lvl4pPr indent="0" lvl="3" marL="0" algn="r">
              <a:spcBef>
                <a:spcPts val="0"/>
              </a:spcBef>
              <a:spcAft>
                <a:spcPts val="0"/>
              </a:spcAft>
              <a:buNone/>
              <a:defRPr sz="600">
                <a:solidFill>
                  <a:schemeClr val="lt1"/>
                </a:solidFill>
                <a:latin typeface="Arial"/>
                <a:ea typeface="Arial"/>
                <a:cs typeface="Arial"/>
                <a:sym typeface="Arial"/>
              </a:defRPr>
            </a:lvl4pPr>
            <a:lvl5pPr indent="0" lvl="4" marL="0" algn="r">
              <a:spcBef>
                <a:spcPts val="0"/>
              </a:spcBef>
              <a:spcAft>
                <a:spcPts val="0"/>
              </a:spcAft>
              <a:buNone/>
              <a:defRPr sz="600">
                <a:solidFill>
                  <a:schemeClr val="lt1"/>
                </a:solidFill>
                <a:latin typeface="Arial"/>
                <a:ea typeface="Arial"/>
                <a:cs typeface="Arial"/>
                <a:sym typeface="Arial"/>
              </a:defRPr>
            </a:lvl5pPr>
            <a:lvl6pPr indent="0" lvl="5" marL="0" algn="r">
              <a:spcBef>
                <a:spcPts val="0"/>
              </a:spcBef>
              <a:spcAft>
                <a:spcPts val="0"/>
              </a:spcAft>
              <a:buNone/>
              <a:defRPr sz="600">
                <a:solidFill>
                  <a:schemeClr val="lt1"/>
                </a:solidFill>
                <a:latin typeface="Arial"/>
                <a:ea typeface="Arial"/>
                <a:cs typeface="Arial"/>
                <a:sym typeface="Arial"/>
              </a:defRPr>
            </a:lvl6pPr>
            <a:lvl7pPr indent="0" lvl="6" marL="0" algn="r">
              <a:spcBef>
                <a:spcPts val="0"/>
              </a:spcBef>
              <a:spcAft>
                <a:spcPts val="0"/>
              </a:spcAft>
              <a:buNone/>
              <a:defRPr sz="600">
                <a:solidFill>
                  <a:schemeClr val="lt1"/>
                </a:solidFill>
                <a:latin typeface="Arial"/>
                <a:ea typeface="Arial"/>
                <a:cs typeface="Arial"/>
                <a:sym typeface="Arial"/>
              </a:defRPr>
            </a:lvl7pPr>
            <a:lvl8pPr indent="0" lvl="7" marL="0" algn="r">
              <a:spcBef>
                <a:spcPts val="0"/>
              </a:spcBef>
              <a:spcAft>
                <a:spcPts val="0"/>
              </a:spcAft>
              <a:buNone/>
              <a:defRPr sz="600">
                <a:solidFill>
                  <a:schemeClr val="lt1"/>
                </a:solidFill>
                <a:latin typeface="Arial"/>
                <a:ea typeface="Arial"/>
                <a:cs typeface="Arial"/>
                <a:sym typeface="Arial"/>
              </a:defRPr>
            </a:lvl8pPr>
            <a:lvl9pPr indent="0" lvl="8" marL="0" algn="r">
              <a:spcBef>
                <a:spcPts val="0"/>
              </a:spcBef>
              <a:spcAft>
                <a:spcPts val="0"/>
              </a:spcAft>
              <a:buNone/>
              <a:defRPr sz="6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One-third Slide">
  <p:cSld name="Content One-third Slide">
    <p:bg>
      <p:bgPr>
        <a:solidFill>
          <a:srgbClr val="1C6294"/>
        </a:solidFill>
      </p:bgPr>
    </p:bg>
    <p:spTree>
      <p:nvGrpSpPr>
        <p:cNvPr id="54" name="Shape 54"/>
        <p:cNvGrpSpPr/>
        <p:nvPr/>
      </p:nvGrpSpPr>
      <p:grpSpPr>
        <a:xfrm>
          <a:off x="0" y="0"/>
          <a:ext cx="0" cy="0"/>
          <a:chOff x="0" y="0"/>
          <a:chExt cx="0" cy="0"/>
        </a:xfrm>
      </p:grpSpPr>
      <p:sp>
        <p:nvSpPr>
          <p:cNvPr id="55" name="Google Shape;55;p69"/>
          <p:cNvSpPr/>
          <p:nvPr/>
        </p:nvSpPr>
        <p:spPr>
          <a:xfrm>
            <a:off x="0" y="295275"/>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56" name="Google Shape;56;p69"/>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57" name="Google Shape;57;p69"/>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a:solidFill>
                  <a:schemeClr val="dk1"/>
                </a:solidFill>
                <a:latin typeface="Arial"/>
                <a:ea typeface="Arial"/>
                <a:cs typeface="Arial"/>
                <a:sym typeface="Arial"/>
              </a:rPr>
              <a:t>SAE INTERNATIONAL</a:t>
            </a:r>
            <a:endParaRPr/>
          </a:p>
        </p:txBody>
      </p:sp>
      <p:sp>
        <p:nvSpPr>
          <p:cNvPr id="58" name="Google Shape;58;p69"/>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9"/>
          <p:cNvSpPr txBox="1"/>
          <p:nvPr>
            <p:ph idx="1" type="body"/>
          </p:nvPr>
        </p:nvSpPr>
        <p:spPr>
          <a:xfrm>
            <a:off x="457200" y="911224"/>
            <a:ext cx="265176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60" name="Google Shape;60;p69"/>
          <p:cNvSpPr txBox="1"/>
          <p:nvPr>
            <p:ph idx="2" type="body"/>
          </p:nvPr>
        </p:nvSpPr>
        <p:spPr>
          <a:xfrm>
            <a:off x="3246120" y="911224"/>
            <a:ext cx="544068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61" name="Google Shape;61;p69"/>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69"/>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wo Columns Slide">
  <p:cSld name="Content Two Columns Slide">
    <p:bg>
      <p:bgPr>
        <a:solidFill>
          <a:srgbClr val="1C6294"/>
        </a:solidFill>
      </p:bgPr>
    </p:bg>
    <p:spTree>
      <p:nvGrpSpPr>
        <p:cNvPr id="63" name="Shape 63"/>
        <p:cNvGrpSpPr/>
        <p:nvPr/>
      </p:nvGrpSpPr>
      <p:grpSpPr>
        <a:xfrm>
          <a:off x="0" y="0"/>
          <a:ext cx="0" cy="0"/>
          <a:chOff x="0" y="0"/>
          <a:chExt cx="0" cy="0"/>
        </a:xfrm>
      </p:grpSpPr>
      <p:sp>
        <p:nvSpPr>
          <p:cNvPr id="64" name="Google Shape;64;p70"/>
          <p:cNvSpPr/>
          <p:nvPr/>
        </p:nvSpPr>
        <p:spPr>
          <a:xfrm>
            <a:off x="0" y="292100"/>
            <a:ext cx="9144000" cy="4846638"/>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5" name="Google Shape;65;p70"/>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66" name="Google Shape;66;p70"/>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67" name="Google Shape;67;p70"/>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70"/>
          <p:cNvSpPr txBox="1"/>
          <p:nvPr>
            <p:ph idx="1" type="body"/>
          </p:nvPr>
        </p:nvSpPr>
        <p:spPr>
          <a:xfrm>
            <a:off x="457200" y="911224"/>
            <a:ext cx="4050792"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69" name="Google Shape;69;p70"/>
          <p:cNvSpPr txBox="1"/>
          <p:nvPr>
            <p:ph idx="2" type="body"/>
          </p:nvPr>
        </p:nvSpPr>
        <p:spPr>
          <a:xfrm>
            <a:off x="4636008" y="911224"/>
            <a:ext cx="4050792"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70" name="Google Shape;70;p70"/>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70"/>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wo-thirds Slide">
  <p:cSld name="Content Two-thirds Slide">
    <p:bg>
      <p:bgPr>
        <a:solidFill>
          <a:srgbClr val="1C6294"/>
        </a:solidFill>
      </p:bgPr>
    </p:bg>
    <p:spTree>
      <p:nvGrpSpPr>
        <p:cNvPr id="72" name="Shape 72"/>
        <p:cNvGrpSpPr/>
        <p:nvPr/>
      </p:nvGrpSpPr>
      <p:grpSpPr>
        <a:xfrm>
          <a:off x="0" y="0"/>
          <a:ext cx="0" cy="0"/>
          <a:chOff x="0" y="0"/>
          <a:chExt cx="0" cy="0"/>
        </a:xfrm>
      </p:grpSpPr>
      <p:sp>
        <p:nvSpPr>
          <p:cNvPr id="73" name="Google Shape;73;p71"/>
          <p:cNvSpPr/>
          <p:nvPr/>
        </p:nvSpPr>
        <p:spPr>
          <a:xfrm>
            <a:off x="0" y="295275"/>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74" name="Google Shape;74;p71"/>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75" name="Google Shape;75;p71"/>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76" name="Google Shape;76;p71"/>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71"/>
          <p:cNvSpPr txBox="1"/>
          <p:nvPr>
            <p:ph idx="1" type="body"/>
          </p:nvPr>
        </p:nvSpPr>
        <p:spPr>
          <a:xfrm>
            <a:off x="457200" y="911224"/>
            <a:ext cx="544068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78" name="Google Shape;78;p71"/>
          <p:cNvSpPr txBox="1"/>
          <p:nvPr>
            <p:ph idx="2" type="body"/>
          </p:nvPr>
        </p:nvSpPr>
        <p:spPr>
          <a:xfrm>
            <a:off x="6035040" y="911224"/>
            <a:ext cx="265176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79" name="Google Shape;79;p71"/>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71"/>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Slide">
  <p:cSld name="Three Columns Slide">
    <p:bg>
      <p:bgPr>
        <a:solidFill>
          <a:srgbClr val="1C6294"/>
        </a:solidFill>
      </p:bgPr>
    </p:bg>
    <p:spTree>
      <p:nvGrpSpPr>
        <p:cNvPr id="81" name="Shape 81"/>
        <p:cNvGrpSpPr/>
        <p:nvPr/>
      </p:nvGrpSpPr>
      <p:grpSpPr>
        <a:xfrm>
          <a:off x="0" y="0"/>
          <a:ext cx="0" cy="0"/>
          <a:chOff x="0" y="0"/>
          <a:chExt cx="0" cy="0"/>
        </a:xfrm>
      </p:grpSpPr>
      <p:sp>
        <p:nvSpPr>
          <p:cNvPr id="82" name="Google Shape;82;p72"/>
          <p:cNvSpPr/>
          <p:nvPr/>
        </p:nvSpPr>
        <p:spPr>
          <a:xfrm>
            <a:off x="0" y="295275"/>
            <a:ext cx="9144000" cy="4848225"/>
          </a:xfrm>
          <a:custGeom>
            <a:rect b="b" l="l" r="r" t="t"/>
            <a:pathLst>
              <a:path extrusionOk="0" h="4847753" w="9144000">
                <a:moveTo>
                  <a:pt x="0" y="4847753"/>
                </a:moveTo>
                <a:lnTo>
                  <a:pt x="9144000" y="4847753"/>
                </a:lnTo>
                <a:lnTo>
                  <a:pt x="9144000" y="0"/>
                </a:lnTo>
                <a:lnTo>
                  <a:pt x="8872396" y="464744"/>
                </a:lnTo>
                <a:lnTo>
                  <a:pt x="0" y="463205"/>
                </a:lnTo>
                <a:lnTo>
                  <a:pt x="0" y="484775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3" name="Google Shape;83;p72"/>
          <p:cNvCxnSpPr/>
          <p:nvPr/>
        </p:nvCxnSpPr>
        <p:spPr>
          <a:xfrm>
            <a:off x="457200" y="4827588"/>
            <a:ext cx="8229600" cy="1587"/>
          </a:xfrm>
          <a:prstGeom prst="straightConnector1">
            <a:avLst/>
          </a:prstGeom>
          <a:noFill/>
          <a:ln cap="flat" cmpd="sng" w="12700">
            <a:solidFill>
              <a:schemeClr val="dk1"/>
            </a:solidFill>
            <a:prstDash val="solid"/>
            <a:round/>
            <a:headEnd len="sm" w="sm" type="none"/>
            <a:tailEnd len="sm" w="sm" type="none"/>
          </a:ln>
        </p:spPr>
      </p:cxnSp>
      <p:sp>
        <p:nvSpPr>
          <p:cNvPr id="84" name="Google Shape;84;p72"/>
          <p:cNvSpPr txBox="1"/>
          <p:nvPr/>
        </p:nvSpPr>
        <p:spPr>
          <a:xfrm>
            <a:off x="457200" y="4873625"/>
            <a:ext cx="2130425" cy="92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600" cap="none">
                <a:solidFill>
                  <a:schemeClr val="dk1"/>
                </a:solidFill>
                <a:latin typeface="Arial"/>
                <a:ea typeface="Arial"/>
                <a:cs typeface="Arial"/>
                <a:sym typeface="Arial"/>
              </a:rPr>
              <a:t>SAE INTERNATIONAL</a:t>
            </a:r>
            <a:endParaRPr/>
          </a:p>
        </p:txBody>
      </p:sp>
      <p:sp>
        <p:nvSpPr>
          <p:cNvPr id="85" name="Google Shape;85;p72"/>
          <p:cNvSpPr txBox="1"/>
          <p:nvPr>
            <p:ph type="title"/>
          </p:nvPr>
        </p:nvSpPr>
        <p:spPr>
          <a:xfrm>
            <a:off x="457200" y="91440"/>
            <a:ext cx="8229600" cy="50292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72"/>
          <p:cNvSpPr txBox="1"/>
          <p:nvPr>
            <p:ph idx="1" type="body"/>
          </p:nvPr>
        </p:nvSpPr>
        <p:spPr>
          <a:xfrm>
            <a:off x="457200" y="914400"/>
            <a:ext cx="265176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87" name="Google Shape;87;p72"/>
          <p:cNvSpPr txBox="1"/>
          <p:nvPr>
            <p:ph idx="2" type="body"/>
          </p:nvPr>
        </p:nvSpPr>
        <p:spPr>
          <a:xfrm>
            <a:off x="3246120" y="914400"/>
            <a:ext cx="265176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88" name="Google Shape;88;p72"/>
          <p:cNvSpPr txBox="1"/>
          <p:nvPr>
            <p:ph idx="3" type="body"/>
          </p:nvPr>
        </p:nvSpPr>
        <p:spPr>
          <a:xfrm>
            <a:off x="6035040" y="914400"/>
            <a:ext cx="2651760" cy="36576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sz="1800"/>
            </a:lvl1pPr>
            <a:lvl2pPr indent="-228600" lvl="1" marL="914400" algn="l">
              <a:spcBef>
                <a:spcPts val="300"/>
              </a:spcBef>
              <a:spcAft>
                <a:spcPts val="0"/>
              </a:spcAft>
              <a:buSzPts val="1400"/>
              <a:buNone/>
              <a:defRPr sz="1800"/>
            </a:lvl2pPr>
            <a:lvl3pPr indent="-342900" lvl="2" marL="1371600" algn="l">
              <a:spcBef>
                <a:spcPts val="300"/>
              </a:spcBef>
              <a:spcAft>
                <a:spcPts val="0"/>
              </a:spcAft>
              <a:buClr>
                <a:schemeClr val="dk1"/>
              </a:buClr>
              <a:buSzPts val="1800"/>
              <a:buChar char="•"/>
              <a:defRPr sz="1800"/>
            </a:lvl3pPr>
            <a:lvl4pPr indent="-342900" lvl="3" marL="1828800" algn="l">
              <a:spcBef>
                <a:spcPts val="300"/>
              </a:spcBef>
              <a:spcAft>
                <a:spcPts val="0"/>
              </a:spcAft>
              <a:buClr>
                <a:schemeClr val="dk1"/>
              </a:buClr>
              <a:buSzPts val="1800"/>
              <a:buChar char="–"/>
              <a:defRPr sz="1800"/>
            </a:lvl4pPr>
            <a:lvl5pPr indent="-342900" lvl="4" marL="2286000" algn="l">
              <a:spcBef>
                <a:spcPts val="300"/>
              </a:spcBef>
              <a:spcAft>
                <a:spcPts val="0"/>
              </a:spcAft>
              <a:buClr>
                <a:schemeClr val="dk1"/>
              </a:buClr>
              <a:buSzPts val="1800"/>
              <a:buChar char="•"/>
              <a:defRPr sz="1800"/>
            </a:lvl5pPr>
            <a:lvl6pPr indent="-342900" lvl="5" marL="2743200" algn="l">
              <a:lnSpc>
                <a:spcPct val="100000"/>
              </a:lnSpc>
              <a:spcBef>
                <a:spcPts val="300"/>
              </a:spcBef>
              <a:spcAft>
                <a:spcPts val="0"/>
              </a:spcAft>
              <a:buClr>
                <a:schemeClr val="dk1"/>
              </a:buClr>
              <a:buSzPts val="1800"/>
              <a:buChar char="–"/>
              <a:defRPr/>
            </a:lvl6pPr>
            <a:lvl7pPr indent="-342900" lvl="6" marL="3200400" algn="l">
              <a:lnSpc>
                <a:spcPct val="100000"/>
              </a:lnSpc>
              <a:spcBef>
                <a:spcPts val="300"/>
              </a:spcBef>
              <a:spcAft>
                <a:spcPts val="0"/>
              </a:spcAft>
              <a:buClr>
                <a:schemeClr val="dk1"/>
              </a:buClr>
              <a:buSzPts val="1800"/>
              <a:buChar char="–"/>
              <a:defRPr/>
            </a:lvl7pPr>
            <a:lvl8pPr indent="-342900" lvl="7" marL="3657600" algn="l">
              <a:lnSpc>
                <a:spcPct val="100000"/>
              </a:lnSpc>
              <a:spcBef>
                <a:spcPts val="300"/>
              </a:spcBef>
              <a:spcAft>
                <a:spcPts val="0"/>
              </a:spcAft>
              <a:buClr>
                <a:schemeClr val="dk1"/>
              </a:buClr>
              <a:buSzPts val="1800"/>
              <a:buChar char="–"/>
              <a:defRPr/>
            </a:lvl8pPr>
            <a:lvl9pPr indent="-342900" lvl="8" marL="4114800" algn="l">
              <a:lnSpc>
                <a:spcPct val="100000"/>
              </a:lnSpc>
              <a:spcBef>
                <a:spcPts val="300"/>
              </a:spcBef>
              <a:spcAft>
                <a:spcPts val="300"/>
              </a:spcAft>
              <a:buClr>
                <a:schemeClr val="dk1"/>
              </a:buClr>
              <a:buSzPts val="1800"/>
              <a:buChar char="–"/>
              <a:defRPr/>
            </a:lvl9pPr>
          </a:lstStyle>
          <a:p/>
        </p:txBody>
      </p:sp>
      <p:sp>
        <p:nvSpPr>
          <p:cNvPr id="89" name="Google Shape;89;p72"/>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72"/>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sz="600">
                <a:solidFill>
                  <a:schemeClr val="dk1"/>
                </a:solidFill>
                <a:latin typeface="Arial"/>
                <a:ea typeface="Arial"/>
                <a:cs typeface="Arial"/>
                <a:sym typeface="Arial"/>
              </a:defRPr>
            </a:lvl1pPr>
            <a:lvl2pPr indent="0" lvl="1" marL="0" algn="r">
              <a:spcBef>
                <a:spcPts val="0"/>
              </a:spcBef>
              <a:spcAft>
                <a:spcPts val="0"/>
              </a:spcAft>
              <a:buNone/>
              <a:defRPr sz="600">
                <a:solidFill>
                  <a:schemeClr val="dk1"/>
                </a:solidFill>
                <a:latin typeface="Arial"/>
                <a:ea typeface="Arial"/>
                <a:cs typeface="Arial"/>
                <a:sym typeface="Arial"/>
              </a:defRPr>
            </a:lvl2pPr>
            <a:lvl3pPr indent="0" lvl="2" marL="0" algn="r">
              <a:spcBef>
                <a:spcPts val="0"/>
              </a:spcBef>
              <a:spcAft>
                <a:spcPts val="0"/>
              </a:spcAft>
              <a:buNone/>
              <a:defRPr sz="600">
                <a:solidFill>
                  <a:schemeClr val="dk1"/>
                </a:solidFill>
                <a:latin typeface="Arial"/>
                <a:ea typeface="Arial"/>
                <a:cs typeface="Arial"/>
                <a:sym typeface="Arial"/>
              </a:defRPr>
            </a:lvl3pPr>
            <a:lvl4pPr indent="0" lvl="3" marL="0" algn="r">
              <a:spcBef>
                <a:spcPts val="0"/>
              </a:spcBef>
              <a:spcAft>
                <a:spcPts val="0"/>
              </a:spcAft>
              <a:buNone/>
              <a:defRPr sz="600">
                <a:solidFill>
                  <a:schemeClr val="dk1"/>
                </a:solidFill>
                <a:latin typeface="Arial"/>
                <a:ea typeface="Arial"/>
                <a:cs typeface="Arial"/>
                <a:sym typeface="Arial"/>
              </a:defRPr>
            </a:lvl4pPr>
            <a:lvl5pPr indent="0" lvl="4" marL="0" algn="r">
              <a:spcBef>
                <a:spcPts val="0"/>
              </a:spcBef>
              <a:spcAft>
                <a:spcPts val="0"/>
              </a:spcAft>
              <a:buNone/>
              <a:defRPr sz="600">
                <a:solidFill>
                  <a:schemeClr val="dk1"/>
                </a:solidFill>
                <a:latin typeface="Arial"/>
                <a:ea typeface="Arial"/>
                <a:cs typeface="Arial"/>
                <a:sym typeface="Arial"/>
              </a:defRPr>
            </a:lvl5pPr>
            <a:lvl6pPr indent="0" lvl="5" marL="0" algn="r">
              <a:spcBef>
                <a:spcPts val="0"/>
              </a:spcBef>
              <a:spcAft>
                <a:spcPts val="0"/>
              </a:spcAft>
              <a:buNone/>
              <a:defRPr sz="600">
                <a:solidFill>
                  <a:schemeClr val="dk1"/>
                </a:solidFill>
                <a:latin typeface="Arial"/>
                <a:ea typeface="Arial"/>
                <a:cs typeface="Arial"/>
                <a:sym typeface="Arial"/>
              </a:defRPr>
            </a:lvl6pPr>
            <a:lvl7pPr indent="0" lvl="6" marL="0" algn="r">
              <a:spcBef>
                <a:spcPts val="0"/>
              </a:spcBef>
              <a:spcAft>
                <a:spcPts val="0"/>
              </a:spcAft>
              <a:buNone/>
              <a:defRPr sz="600">
                <a:solidFill>
                  <a:schemeClr val="dk1"/>
                </a:solidFill>
                <a:latin typeface="Arial"/>
                <a:ea typeface="Arial"/>
                <a:cs typeface="Arial"/>
                <a:sym typeface="Arial"/>
              </a:defRPr>
            </a:lvl7pPr>
            <a:lvl8pPr indent="0" lvl="7" marL="0" algn="r">
              <a:spcBef>
                <a:spcPts val="0"/>
              </a:spcBef>
              <a:spcAft>
                <a:spcPts val="0"/>
              </a:spcAft>
              <a:buNone/>
              <a:defRPr sz="600">
                <a:solidFill>
                  <a:schemeClr val="dk1"/>
                </a:solidFill>
                <a:latin typeface="Arial"/>
                <a:ea typeface="Arial"/>
                <a:cs typeface="Arial"/>
                <a:sym typeface="Arial"/>
              </a:defRPr>
            </a:lvl8pPr>
            <a:lvl9pPr indent="0" lvl="8" marL="0" algn="r">
              <a:spcBef>
                <a:spcPts val="0"/>
              </a:spcBef>
              <a:spcAft>
                <a:spcPts val="0"/>
              </a:spcAft>
              <a:buNone/>
              <a:defRPr sz="6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3"/>
          <p:cNvSpPr txBox="1"/>
          <p:nvPr>
            <p:ph type="title"/>
          </p:nvPr>
        </p:nvSpPr>
        <p:spPr>
          <a:xfrm>
            <a:off x="457200" y="136525"/>
            <a:ext cx="8229600" cy="503238"/>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1" i="0" sz="18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1"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1"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1"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1"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1"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1"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1"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1" i="0" sz="1800" u="none" cap="none" strike="noStrike">
                <a:solidFill>
                  <a:schemeClr val="lt1"/>
                </a:solidFill>
                <a:latin typeface="Arial"/>
                <a:ea typeface="Arial"/>
                <a:cs typeface="Arial"/>
                <a:sym typeface="Arial"/>
              </a:defRPr>
            </a:lvl9pPr>
          </a:lstStyle>
          <a:p/>
        </p:txBody>
      </p:sp>
      <p:sp>
        <p:nvSpPr>
          <p:cNvPr id="11" name="Google Shape;11;p63"/>
          <p:cNvSpPr txBox="1"/>
          <p:nvPr>
            <p:ph idx="1" type="body"/>
          </p:nvPr>
        </p:nvSpPr>
        <p:spPr>
          <a:xfrm>
            <a:off x="457200" y="911225"/>
            <a:ext cx="8229600" cy="36576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1" i="0" sz="1000" u="none" cap="none" strike="noStrike">
                <a:solidFill>
                  <a:schemeClr val="dk1"/>
                </a:solidFill>
                <a:latin typeface="Arial"/>
                <a:ea typeface="Arial"/>
                <a:cs typeface="Arial"/>
                <a:sym typeface="Arial"/>
              </a:defRPr>
            </a:lvl1pPr>
            <a:lvl2pPr indent="-228600" lvl="1" marL="914400" marR="0" rtl="0" algn="l">
              <a:spcBef>
                <a:spcPts val="300"/>
              </a:spcBef>
              <a:spcAft>
                <a:spcPts val="0"/>
              </a:spcAft>
              <a:buSzPts val="1400"/>
              <a:buNone/>
              <a:defRPr b="0" i="0" sz="1000" u="none" cap="none" strike="noStrike">
                <a:solidFill>
                  <a:schemeClr val="dk1"/>
                </a:solidFill>
                <a:latin typeface="Arial"/>
                <a:ea typeface="Arial"/>
                <a:cs typeface="Arial"/>
                <a:sym typeface="Arial"/>
              </a:defRPr>
            </a:lvl2pPr>
            <a:lvl3pPr indent="-292100" lvl="2" marL="1371600" marR="0" rtl="0" algn="l">
              <a:spcBef>
                <a:spcPts val="300"/>
              </a:spcBef>
              <a:spcAft>
                <a:spcPts val="0"/>
              </a:spcAft>
              <a:buClr>
                <a:schemeClr val="dk1"/>
              </a:buClr>
              <a:buSzPts val="1000"/>
              <a:buFont typeface="Arial"/>
              <a:buChar char="•"/>
              <a:defRPr b="0" i="0" sz="1000" u="none" cap="none" strike="noStrike">
                <a:solidFill>
                  <a:schemeClr val="dk1"/>
                </a:solidFill>
                <a:latin typeface="Arial"/>
                <a:ea typeface="Arial"/>
                <a:cs typeface="Arial"/>
                <a:sym typeface="Arial"/>
              </a:defRPr>
            </a:lvl3pPr>
            <a:lvl4pPr indent="-285750" lvl="3" marL="1828800" marR="0" rtl="0" algn="l">
              <a:spcBef>
                <a:spcPts val="300"/>
              </a:spcBef>
              <a:spcAft>
                <a:spcPts val="0"/>
              </a:spcAft>
              <a:buClr>
                <a:schemeClr val="dk1"/>
              </a:buClr>
              <a:buSzPts val="900"/>
              <a:buFont typeface="Arial"/>
              <a:buChar char="–"/>
              <a:defRPr b="0" i="0" sz="900" u="none" cap="none" strike="noStrike">
                <a:solidFill>
                  <a:schemeClr val="dk1"/>
                </a:solidFill>
                <a:latin typeface="Arial"/>
                <a:ea typeface="Arial"/>
                <a:cs typeface="Arial"/>
                <a:sym typeface="Arial"/>
              </a:defRPr>
            </a:lvl4pPr>
            <a:lvl5pPr indent="-285750" lvl="4" marL="2286000" marR="0" rtl="0" algn="l">
              <a:spcBef>
                <a:spcPts val="300"/>
              </a:spcBef>
              <a:spcAft>
                <a:spcPts val="0"/>
              </a:spcAft>
              <a:buClr>
                <a:schemeClr val="dk1"/>
              </a:buClr>
              <a:buSzPts val="900"/>
              <a:buFont typeface="Arial"/>
              <a:buChar char="•"/>
              <a:defRPr b="0" i="0" sz="900" u="none" cap="none" strike="noStrike">
                <a:solidFill>
                  <a:schemeClr val="dk1"/>
                </a:solidFill>
                <a:latin typeface="Arial"/>
                <a:ea typeface="Arial"/>
                <a:cs typeface="Arial"/>
                <a:sym typeface="Arial"/>
              </a:defRPr>
            </a:lvl5pPr>
            <a:lvl6pPr indent="-285750" lvl="5" marL="2743200" marR="0" rtl="0" algn="l">
              <a:lnSpc>
                <a:spcPct val="100000"/>
              </a:lnSpc>
              <a:spcBef>
                <a:spcPts val="300"/>
              </a:spcBef>
              <a:spcAft>
                <a:spcPts val="0"/>
              </a:spcAft>
              <a:buClr>
                <a:schemeClr val="dk1"/>
              </a:buClr>
              <a:buSzPts val="900"/>
              <a:buFont typeface="Arial"/>
              <a:buChar char="–"/>
              <a:defRPr b="0" i="0" sz="900" u="none" cap="none" strike="noStrike">
                <a:solidFill>
                  <a:schemeClr val="dk1"/>
                </a:solidFill>
                <a:latin typeface="Arial"/>
                <a:ea typeface="Arial"/>
                <a:cs typeface="Arial"/>
                <a:sym typeface="Arial"/>
              </a:defRPr>
            </a:lvl6pPr>
            <a:lvl7pPr indent="-285750" lvl="6" marL="3200400" marR="0" rtl="0" algn="l">
              <a:lnSpc>
                <a:spcPct val="100000"/>
              </a:lnSpc>
              <a:spcBef>
                <a:spcPts val="300"/>
              </a:spcBef>
              <a:spcAft>
                <a:spcPts val="0"/>
              </a:spcAft>
              <a:buClr>
                <a:schemeClr val="dk1"/>
              </a:buClr>
              <a:buSzPts val="900"/>
              <a:buFont typeface="Arial"/>
              <a:buChar char="–"/>
              <a:defRPr b="0" i="0" sz="900" u="none" cap="none" strike="noStrike">
                <a:solidFill>
                  <a:schemeClr val="dk1"/>
                </a:solidFill>
                <a:latin typeface="Arial"/>
                <a:ea typeface="Arial"/>
                <a:cs typeface="Arial"/>
                <a:sym typeface="Arial"/>
              </a:defRPr>
            </a:lvl7pPr>
            <a:lvl8pPr indent="-285750" lvl="7" marL="3657600" marR="0" rtl="0" algn="l">
              <a:lnSpc>
                <a:spcPct val="100000"/>
              </a:lnSpc>
              <a:spcBef>
                <a:spcPts val="300"/>
              </a:spcBef>
              <a:spcAft>
                <a:spcPts val="0"/>
              </a:spcAft>
              <a:buClr>
                <a:schemeClr val="dk1"/>
              </a:buClr>
              <a:buSzPts val="900"/>
              <a:buFont typeface="Arial"/>
              <a:buChar char="–"/>
              <a:defRPr b="0" i="0" sz="900" u="none" cap="none" strike="noStrike">
                <a:solidFill>
                  <a:schemeClr val="dk1"/>
                </a:solidFill>
                <a:latin typeface="Arial"/>
                <a:ea typeface="Arial"/>
                <a:cs typeface="Arial"/>
                <a:sym typeface="Arial"/>
              </a:defRPr>
            </a:lvl8pPr>
            <a:lvl9pPr indent="-285750" lvl="8" marL="4114800" marR="0" rtl="0" algn="l">
              <a:lnSpc>
                <a:spcPct val="100000"/>
              </a:lnSpc>
              <a:spcBef>
                <a:spcPts val="300"/>
              </a:spcBef>
              <a:spcAft>
                <a:spcPts val="300"/>
              </a:spcAft>
              <a:buClr>
                <a:schemeClr val="dk1"/>
              </a:buClr>
              <a:buSzPts val="900"/>
              <a:buFont typeface="Arial"/>
              <a:buChar char="–"/>
              <a:defRPr b="0" i="0" sz="900" u="none" cap="none" strike="noStrike">
                <a:solidFill>
                  <a:schemeClr val="dk1"/>
                </a:solidFill>
                <a:latin typeface="Arial"/>
                <a:ea typeface="Arial"/>
                <a:cs typeface="Arial"/>
                <a:sym typeface="Arial"/>
              </a:defRPr>
            </a:lvl9pPr>
          </a:lstStyle>
          <a:p/>
        </p:txBody>
      </p:sp>
      <p:sp>
        <p:nvSpPr>
          <p:cNvPr id="12" name="Google Shape;12;p63"/>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6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63"/>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lvl1pPr indent="0" lvl="0" marL="0" marR="0" rtl="0" algn="r">
              <a:spcBef>
                <a:spcPts val="0"/>
              </a:spcBef>
              <a:spcAft>
                <a:spcPts val="0"/>
              </a:spcAft>
              <a:buNone/>
              <a:defRPr b="0" i="0" sz="6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3.png"/><Relationship Id="rId4" Type="http://schemas.openxmlformats.org/officeDocument/2006/relationships/image" Target="../media/image13.png"/><Relationship Id="rId5"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3.png"/><Relationship Id="rId4" Type="http://schemas.openxmlformats.org/officeDocument/2006/relationships/image" Target="../media/image55.png"/><Relationship Id="rId5"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28.png"/><Relationship Id="rId6"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15.png"/><Relationship Id="rId5" Type="http://schemas.openxmlformats.org/officeDocument/2006/relationships/image" Target="../media/image25.png"/><Relationship Id="rId6"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png"/><Relationship Id="rId4" Type="http://schemas.openxmlformats.org/officeDocument/2006/relationships/image" Target="../media/image15.png"/><Relationship Id="rId5"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15.png"/><Relationship Id="rId5"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4.png"/><Relationship Id="rId4" Type="http://schemas.openxmlformats.org/officeDocument/2006/relationships/image" Target="../media/image18.png"/><Relationship Id="rId5" Type="http://schemas.openxmlformats.org/officeDocument/2006/relationships/image" Target="../media/image29.png"/><Relationship Id="rId6"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0.png"/><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0.png"/><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2.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3.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3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9.png"/></Relationships>
</file>

<file path=ppt/slides/_rels/slide55.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37.png"/><Relationship Id="rId13" Type="http://schemas.openxmlformats.org/officeDocument/2006/relationships/image" Target="../media/image56.png"/><Relationship Id="rId12"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41.png"/><Relationship Id="rId4" Type="http://schemas.openxmlformats.org/officeDocument/2006/relationships/image" Target="../media/image30.png"/><Relationship Id="rId9" Type="http://schemas.openxmlformats.org/officeDocument/2006/relationships/image" Target="../media/image47.jpg"/><Relationship Id="rId15" Type="http://schemas.openxmlformats.org/officeDocument/2006/relationships/image" Target="../media/image44.jpg"/><Relationship Id="rId14" Type="http://schemas.openxmlformats.org/officeDocument/2006/relationships/image" Target="../media/image43.jpg"/><Relationship Id="rId5" Type="http://schemas.openxmlformats.org/officeDocument/2006/relationships/image" Target="../media/image46.png"/><Relationship Id="rId6" Type="http://schemas.openxmlformats.org/officeDocument/2006/relationships/image" Target="../media/image35.png"/><Relationship Id="rId7" Type="http://schemas.openxmlformats.org/officeDocument/2006/relationships/image" Target="../media/image50.png"/><Relationship Id="rId8" Type="http://schemas.openxmlformats.org/officeDocument/2006/relationships/image" Target="../media/image45.png"/></Relationships>
</file>

<file path=ppt/slides/_rels/slide56.xml.rels><?xml version="1.0" encoding="UTF-8" standalone="yes"?><Relationships xmlns="http://schemas.openxmlformats.org/package/2006/relationships"><Relationship Id="rId20" Type="http://schemas.openxmlformats.org/officeDocument/2006/relationships/image" Target="../media/image7.png"/><Relationship Id="rId11" Type="http://schemas.openxmlformats.org/officeDocument/2006/relationships/image" Target="../media/image51.png"/><Relationship Id="rId22" Type="http://schemas.openxmlformats.org/officeDocument/2006/relationships/image" Target="../media/image4.png"/><Relationship Id="rId10" Type="http://schemas.openxmlformats.org/officeDocument/2006/relationships/image" Target="../media/image37.png"/><Relationship Id="rId21" Type="http://schemas.openxmlformats.org/officeDocument/2006/relationships/image" Target="../media/image3.png"/><Relationship Id="rId13" Type="http://schemas.openxmlformats.org/officeDocument/2006/relationships/image" Target="../media/image56.png"/><Relationship Id="rId12" Type="http://schemas.openxmlformats.org/officeDocument/2006/relationships/image" Target="../media/image38.png"/><Relationship Id="rId23"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41.png"/><Relationship Id="rId4" Type="http://schemas.openxmlformats.org/officeDocument/2006/relationships/image" Target="../media/image30.png"/><Relationship Id="rId9" Type="http://schemas.openxmlformats.org/officeDocument/2006/relationships/image" Target="../media/image47.jpg"/><Relationship Id="rId15" Type="http://schemas.openxmlformats.org/officeDocument/2006/relationships/image" Target="../media/image44.jpg"/><Relationship Id="rId14" Type="http://schemas.openxmlformats.org/officeDocument/2006/relationships/image" Target="../media/image43.jpg"/><Relationship Id="rId17" Type="http://schemas.openxmlformats.org/officeDocument/2006/relationships/image" Target="../media/image6.png"/><Relationship Id="rId16" Type="http://schemas.openxmlformats.org/officeDocument/2006/relationships/image" Target="../media/image9.png"/><Relationship Id="rId5" Type="http://schemas.openxmlformats.org/officeDocument/2006/relationships/image" Target="../media/image46.png"/><Relationship Id="rId19" Type="http://schemas.openxmlformats.org/officeDocument/2006/relationships/image" Target="../media/image1.png"/><Relationship Id="rId6" Type="http://schemas.openxmlformats.org/officeDocument/2006/relationships/image" Target="../media/image35.png"/><Relationship Id="rId18" Type="http://schemas.openxmlformats.org/officeDocument/2006/relationships/image" Target="../media/image14.png"/><Relationship Id="rId7" Type="http://schemas.openxmlformats.org/officeDocument/2006/relationships/image" Target="../media/image50.png"/><Relationship Id="rId8" Type="http://schemas.openxmlformats.org/officeDocument/2006/relationships/image" Target="../media/image45.png"/></Relationships>
</file>

<file path=ppt/slides/_rels/slide57.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4.png"/></Relationships>
</file>

<file path=ppt/slides/_rels/slide58.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47.jpg"/><Relationship Id="rId13" Type="http://schemas.openxmlformats.org/officeDocument/2006/relationships/image" Target="../media/image38.png"/><Relationship Id="rId12"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2.png"/><Relationship Id="rId4" Type="http://schemas.openxmlformats.org/officeDocument/2006/relationships/image" Target="../media/image41.png"/><Relationship Id="rId9" Type="http://schemas.openxmlformats.org/officeDocument/2006/relationships/image" Target="../media/image45.png"/><Relationship Id="rId15" Type="http://schemas.openxmlformats.org/officeDocument/2006/relationships/image" Target="../media/image43.jpg"/><Relationship Id="rId14" Type="http://schemas.openxmlformats.org/officeDocument/2006/relationships/image" Target="../media/image56.png"/><Relationship Id="rId16" Type="http://schemas.openxmlformats.org/officeDocument/2006/relationships/image" Target="../media/image44.jpg"/><Relationship Id="rId5" Type="http://schemas.openxmlformats.org/officeDocument/2006/relationships/image" Target="../media/image30.png"/><Relationship Id="rId6" Type="http://schemas.openxmlformats.org/officeDocument/2006/relationships/image" Target="../media/image46.png"/><Relationship Id="rId7" Type="http://schemas.openxmlformats.org/officeDocument/2006/relationships/image" Target="../media/image35.png"/><Relationship Id="rId8" Type="http://schemas.openxmlformats.org/officeDocument/2006/relationships/image" Target="../media/image5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4.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135" name="Shape 135"/>
        <p:cNvGrpSpPr/>
        <p:nvPr/>
      </p:nvGrpSpPr>
      <p:grpSpPr>
        <a:xfrm>
          <a:off x="0" y="0"/>
          <a:ext cx="0" cy="0"/>
          <a:chOff x="0" y="0"/>
          <a:chExt cx="0" cy="0"/>
        </a:xfrm>
      </p:grpSpPr>
      <p:sp>
        <p:nvSpPr>
          <p:cNvPr id="136" name="Google Shape;136;g3cbda70a6aa_0_3"/>
          <p:cNvSpPr txBox="1"/>
          <p:nvPr>
            <p:ph type="title"/>
          </p:nvPr>
        </p:nvSpPr>
        <p:spPr>
          <a:xfrm>
            <a:off x="685800" y="314325"/>
            <a:ext cx="7620000" cy="1257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2800"/>
              <a:t>THE ML FMEA IN ACTION:</a:t>
            </a:r>
            <a:br>
              <a:rPr lang="en-US" sz="2800"/>
            </a:br>
            <a:r>
              <a:rPr lang="en-US" sz="1800"/>
              <a:t>LESSONS FROM APPLICATIONS OF MACHINE LEARNING SAFETY</a:t>
            </a:r>
            <a:br>
              <a:rPr lang="en-US"/>
            </a:br>
            <a:endParaRPr/>
          </a:p>
        </p:txBody>
      </p:sp>
      <p:sp>
        <p:nvSpPr>
          <p:cNvPr id="137" name="Google Shape;137;g3cbda70a6aa_0_3"/>
          <p:cNvSpPr txBox="1"/>
          <p:nvPr>
            <p:ph idx="1" type="body"/>
          </p:nvPr>
        </p:nvSpPr>
        <p:spPr>
          <a:xfrm>
            <a:off x="685801" y="1628775"/>
            <a:ext cx="3048000" cy="1933500"/>
          </a:xfrm>
          <a:prstGeom prst="rect">
            <a:avLst/>
          </a:prstGeom>
          <a:noFill/>
          <a:ln>
            <a:noFill/>
          </a:ln>
        </p:spPr>
        <p:txBody>
          <a:bodyPr anchorCtr="0" anchor="t" bIns="0" lIns="0" spcFirstLastPara="1" rIns="0" wrap="square" tIns="0">
            <a:noAutofit/>
          </a:bodyPr>
          <a:lstStyle/>
          <a:p>
            <a:pPr indent="0" lvl="1" marL="0" rtl="0" algn="l">
              <a:spcBef>
                <a:spcPts val="0"/>
              </a:spcBef>
              <a:spcAft>
                <a:spcPts val="0"/>
              </a:spcAft>
              <a:buClr>
                <a:schemeClr val="lt1"/>
              </a:buClr>
              <a:buSzPts val="1400"/>
              <a:buFont typeface="Arial"/>
              <a:buNone/>
            </a:pPr>
            <a:r>
              <a:rPr lang="en-US" sz="1400">
                <a:solidFill>
                  <a:schemeClr val="lt1"/>
                </a:solidFill>
              </a:rPr>
              <a:t>Paul Schmitt, Reynolds &amp; Moore	</a:t>
            </a:r>
            <a:endParaRPr/>
          </a:p>
          <a:p>
            <a:pPr indent="0" lvl="1" marL="0" rtl="0" algn="l">
              <a:spcBef>
                <a:spcPts val="300"/>
              </a:spcBef>
              <a:spcAft>
                <a:spcPts val="0"/>
              </a:spcAft>
              <a:buClr>
                <a:schemeClr val="lt1"/>
              </a:buClr>
              <a:buSzPts val="1400"/>
              <a:buNone/>
            </a:pPr>
            <a:r>
              <a:rPr lang="en-US" sz="1400">
                <a:solidFill>
                  <a:schemeClr val="lt1"/>
                </a:solidFill>
              </a:rPr>
              <a:t>Krzysztof Pennar, Torc Robotics</a:t>
            </a:r>
            <a:endParaRPr/>
          </a:p>
          <a:p>
            <a:pPr indent="0" lvl="1" marL="0" rtl="0" algn="l">
              <a:spcBef>
                <a:spcPts val="300"/>
              </a:spcBef>
              <a:spcAft>
                <a:spcPts val="0"/>
              </a:spcAft>
              <a:buClr>
                <a:schemeClr val="lt1"/>
              </a:buClr>
              <a:buSzPts val="1400"/>
              <a:buNone/>
            </a:pPr>
            <a:r>
              <a:rPr lang="en-US" sz="1400">
                <a:solidFill>
                  <a:schemeClr val="lt1"/>
                </a:solidFill>
              </a:rPr>
              <a:t>Akshay Chalana, Saphira.AI</a:t>
            </a:r>
            <a:endParaRPr/>
          </a:p>
          <a:p>
            <a:pPr indent="0" lvl="1" marL="0" rtl="0" algn="l">
              <a:spcBef>
                <a:spcPts val="300"/>
              </a:spcBef>
              <a:spcAft>
                <a:spcPts val="0"/>
              </a:spcAft>
              <a:buClr>
                <a:schemeClr val="lt1"/>
              </a:buClr>
              <a:buSzPts val="1400"/>
              <a:buFont typeface="Arial"/>
              <a:buNone/>
            </a:pPr>
            <a:r>
              <a:rPr lang="en-US" sz="1400">
                <a:solidFill>
                  <a:schemeClr val="lt1"/>
                </a:solidFill>
              </a:rPr>
              <a:t>Majed Mohammed, APTIV</a:t>
            </a:r>
            <a:endParaRPr/>
          </a:p>
          <a:p>
            <a:pPr indent="0" lvl="1" marL="0" rtl="0" algn="l">
              <a:spcBef>
                <a:spcPts val="300"/>
              </a:spcBef>
              <a:spcAft>
                <a:spcPts val="0"/>
              </a:spcAft>
              <a:buClr>
                <a:schemeClr val="lt1"/>
              </a:buClr>
              <a:buSzPts val="1400"/>
              <a:buFont typeface="Arial"/>
              <a:buNone/>
            </a:pPr>
            <a:r>
              <a:rPr lang="en-US" sz="1400">
                <a:solidFill>
                  <a:schemeClr val="lt1"/>
                </a:solidFill>
              </a:rPr>
              <a:t>Bodo Seifert, TÜV Rheinland</a:t>
            </a:r>
            <a:endParaRPr/>
          </a:p>
          <a:p>
            <a:pPr indent="0" lvl="1" marL="0" rtl="0" algn="l">
              <a:spcBef>
                <a:spcPts val="300"/>
              </a:spcBef>
              <a:spcAft>
                <a:spcPts val="0"/>
              </a:spcAft>
              <a:buClr>
                <a:schemeClr val="lt1"/>
              </a:buClr>
              <a:buSzPts val="1400"/>
              <a:buFont typeface="Arial"/>
              <a:buNone/>
            </a:pPr>
            <a:r>
              <a:rPr lang="en-US" sz="1400">
                <a:solidFill>
                  <a:schemeClr val="lt1"/>
                </a:solidFill>
              </a:rPr>
              <a:t>Jerry Lopez, Torc Robotics</a:t>
            </a:r>
            <a:endParaRPr/>
          </a:p>
          <a:p>
            <a:pPr indent="0" lvl="1" marL="0" rtl="0" algn="l">
              <a:spcBef>
                <a:spcPts val="300"/>
              </a:spcBef>
              <a:spcAft>
                <a:spcPts val="0"/>
              </a:spcAft>
              <a:buClr>
                <a:schemeClr val="lt1"/>
              </a:buClr>
              <a:buSzPts val="1400"/>
              <a:buFont typeface="Arial"/>
              <a:buNone/>
            </a:pPr>
            <a:r>
              <a:rPr lang="en-US" sz="1400">
                <a:solidFill>
                  <a:schemeClr val="lt1"/>
                </a:solidFill>
              </a:rPr>
              <a:t>Neil Wadhvana, Torc Robotics</a:t>
            </a:r>
            <a:endParaRPr/>
          </a:p>
          <a:p>
            <a:pPr indent="0" lvl="1" marL="0" rtl="0" algn="l">
              <a:spcBef>
                <a:spcPts val="300"/>
              </a:spcBef>
              <a:spcAft>
                <a:spcPts val="0"/>
              </a:spcAft>
              <a:buClr>
                <a:schemeClr val="lt1"/>
              </a:buClr>
              <a:buSzPts val="1400"/>
              <a:buFont typeface="Arial"/>
              <a:buNone/>
            </a:pPr>
            <a:r>
              <a:rPr lang="en-US" sz="1400">
                <a:solidFill>
                  <a:schemeClr val="lt1"/>
                </a:solidFill>
              </a:rPr>
              <a:t> </a:t>
            </a:r>
            <a:endParaRPr/>
          </a:p>
          <a:p>
            <a:pPr indent="0" lvl="1" marL="0" rtl="0" algn="l">
              <a:spcBef>
                <a:spcPts val="300"/>
              </a:spcBef>
              <a:spcAft>
                <a:spcPts val="0"/>
              </a:spcAft>
              <a:buClr>
                <a:schemeClr val="dk1"/>
              </a:buClr>
              <a:buSzPts val="1200"/>
              <a:buFont typeface="Arial"/>
              <a:buNone/>
            </a:pPr>
            <a:r>
              <a:t/>
            </a:r>
            <a:endParaRPr sz="1200">
              <a:solidFill>
                <a:schemeClr val="lt1"/>
              </a:solidFill>
            </a:endParaRPr>
          </a:p>
        </p:txBody>
      </p:sp>
      <p:pic>
        <p:nvPicPr>
          <p:cNvPr descr="Torc Robotics - Crunchbase Company Profile &amp; Funding" id="138" name="Google Shape;138;g3cbda70a6aa_0_3"/>
          <p:cNvPicPr preferRelativeResize="0"/>
          <p:nvPr/>
        </p:nvPicPr>
        <p:blipFill rotWithShape="1">
          <a:blip r:embed="rId3">
            <a:alphaModFix/>
          </a:blip>
          <a:srcRect b="0" l="0" r="0" t="0"/>
          <a:stretch/>
        </p:blipFill>
        <p:spPr>
          <a:xfrm>
            <a:off x="1743074" y="4552335"/>
            <a:ext cx="1017901" cy="443895"/>
          </a:xfrm>
          <a:prstGeom prst="rect">
            <a:avLst/>
          </a:prstGeom>
          <a:noFill/>
          <a:ln>
            <a:noFill/>
          </a:ln>
        </p:spPr>
      </p:pic>
      <p:pic>
        <p:nvPicPr>
          <p:cNvPr descr="TÜV Rheinland Consulting Global" id="139" name="Google Shape;139;g3cbda70a6aa_0_3"/>
          <p:cNvPicPr preferRelativeResize="0"/>
          <p:nvPr/>
        </p:nvPicPr>
        <p:blipFill rotWithShape="1">
          <a:blip r:embed="rId4">
            <a:alphaModFix/>
          </a:blip>
          <a:srcRect b="0" l="0" r="0" t="0"/>
          <a:stretch/>
        </p:blipFill>
        <p:spPr>
          <a:xfrm>
            <a:off x="5422677" y="4265333"/>
            <a:ext cx="1017900" cy="1017900"/>
          </a:xfrm>
          <a:prstGeom prst="rect">
            <a:avLst/>
          </a:prstGeom>
          <a:noFill/>
          <a:ln>
            <a:noFill/>
          </a:ln>
        </p:spPr>
      </p:pic>
      <p:sp>
        <p:nvSpPr>
          <p:cNvPr id="140" name="Google Shape;140;g3cbda70a6aa_0_3"/>
          <p:cNvSpPr/>
          <p:nvPr/>
        </p:nvSpPr>
        <p:spPr>
          <a:xfrm>
            <a:off x="6950765" y="294005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sp>
        <p:nvSpPr>
          <p:cNvPr id="141" name="Google Shape;141;g3cbda70a6aa_0_3"/>
          <p:cNvSpPr txBox="1"/>
          <p:nvPr/>
        </p:nvSpPr>
        <p:spPr>
          <a:xfrm>
            <a:off x="3571877" y="1637472"/>
            <a:ext cx="3048000" cy="1781100"/>
          </a:xfrm>
          <a:prstGeom prst="rect">
            <a:avLst/>
          </a:prstGeom>
          <a:noFill/>
          <a:ln>
            <a:noFill/>
          </a:ln>
        </p:spPr>
        <p:txBody>
          <a:bodyPr anchorCtr="0" anchor="t" bIns="0" lIns="0" spcFirstLastPara="1" rIns="0" wrap="square" tIns="0">
            <a:noAutofit/>
          </a:bodyPr>
          <a:lstStyle/>
          <a:p>
            <a:pPr indent="0" lvl="1" marL="0" marR="0" rtl="0" algn="l">
              <a:spcBef>
                <a:spcPts val="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Michael Wagner, Edge Case</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Chaitanya Shinde,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Justin Poh,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Simon Diemert, Critical Systems Labs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Fahim Mannan,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David Ward, HORIBA MIRA</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 </a:t>
            </a:r>
            <a:endParaRPr/>
          </a:p>
          <a:p>
            <a:pPr indent="0" lvl="1" marL="0" marR="0" rtl="0" algn="l">
              <a:spcBef>
                <a:spcPts val="300"/>
              </a:spcBef>
              <a:spcAft>
                <a:spcPts val="0"/>
              </a:spcAft>
              <a:buClr>
                <a:schemeClr val="dk1"/>
              </a:buClr>
              <a:buSzPts val="1200"/>
              <a:buFont typeface="Arial"/>
              <a:buNone/>
            </a:pPr>
            <a:r>
              <a:t/>
            </a:r>
            <a:endParaRPr b="0" i="0" sz="1200" u="none" cap="none" strike="noStrike">
              <a:solidFill>
                <a:schemeClr val="lt1"/>
              </a:solidFill>
              <a:latin typeface="Arial"/>
              <a:ea typeface="Arial"/>
              <a:cs typeface="Arial"/>
              <a:sym typeface="Arial"/>
            </a:endParaRPr>
          </a:p>
        </p:txBody>
      </p:sp>
      <p:pic>
        <p:nvPicPr>
          <p:cNvPr id="142" name="Google Shape;142;g3cbda70a6aa_0_3"/>
          <p:cNvPicPr preferRelativeResize="0"/>
          <p:nvPr/>
        </p:nvPicPr>
        <p:blipFill rotWithShape="1">
          <a:blip r:embed="rId5">
            <a:alphaModFix/>
          </a:blip>
          <a:srcRect b="0" l="0" r="0" t="0"/>
          <a:stretch/>
        </p:blipFill>
        <p:spPr>
          <a:xfrm>
            <a:off x="1743075" y="3982910"/>
            <a:ext cx="2499973" cy="367641"/>
          </a:xfrm>
          <a:prstGeom prst="rect">
            <a:avLst/>
          </a:prstGeom>
          <a:noFill/>
          <a:ln>
            <a:noFill/>
          </a:ln>
        </p:spPr>
      </p:pic>
      <p:pic>
        <p:nvPicPr>
          <p:cNvPr descr="Safety Operations and Risk Management | Edge Case" id="143" name="Google Shape;143;g3cbda70a6aa_0_3"/>
          <p:cNvPicPr preferRelativeResize="0"/>
          <p:nvPr/>
        </p:nvPicPr>
        <p:blipFill rotWithShape="1">
          <a:blip r:embed="rId6">
            <a:alphaModFix/>
          </a:blip>
          <a:srcRect b="0" l="0" r="0" t="0"/>
          <a:stretch/>
        </p:blipFill>
        <p:spPr>
          <a:xfrm>
            <a:off x="4814937" y="3875068"/>
            <a:ext cx="1979925" cy="583325"/>
          </a:xfrm>
          <a:prstGeom prst="rect">
            <a:avLst/>
          </a:prstGeom>
          <a:noFill/>
          <a:ln>
            <a:noFill/>
          </a:ln>
        </p:spPr>
      </p:pic>
      <p:pic>
        <p:nvPicPr>
          <p:cNvPr id="144" name="Google Shape;144;g3cbda70a6aa_0_3"/>
          <p:cNvPicPr preferRelativeResize="0"/>
          <p:nvPr/>
        </p:nvPicPr>
        <p:blipFill>
          <a:blip r:embed="rId7">
            <a:alphaModFix/>
          </a:blip>
          <a:stretch>
            <a:fillRect/>
          </a:stretch>
        </p:blipFill>
        <p:spPr>
          <a:xfrm>
            <a:off x="7366750" y="3807725"/>
            <a:ext cx="1484400" cy="718011"/>
          </a:xfrm>
          <a:prstGeom prst="rect">
            <a:avLst/>
          </a:prstGeom>
          <a:noFill/>
          <a:ln>
            <a:noFill/>
          </a:ln>
        </p:spPr>
      </p:pic>
      <p:pic>
        <p:nvPicPr>
          <p:cNvPr id="145" name="Google Shape;145;g3cbda70a6aa_0_3" title="logo_name_narrow.png"/>
          <p:cNvPicPr preferRelativeResize="0"/>
          <p:nvPr/>
        </p:nvPicPr>
        <p:blipFill>
          <a:blip r:embed="rId8">
            <a:alphaModFix/>
          </a:blip>
          <a:stretch>
            <a:fillRect/>
          </a:stretch>
        </p:blipFill>
        <p:spPr>
          <a:xfrm>
            <a:off x="3201169" y="4552333"/>
            <a:ext cx="1781313" cy="443900"/>
          </a:xfrm>
          <a:prstGeom prst="rect">
            <a:avLst/>
          </a:prstGeom>
          <a:noFill/>
          <a:ln>
            <a:noFill/>
          </a:ln>
        </p:spPr>
      </p:pic>
      <p:pic>
        <p:nvPicPr>
          <p:cNvPr id="146" name="Google Shape;146;g3cbda70a6aa_0_3"/>
          <p:cNvPicPr preferRelativeResize="0"/>
          <p:nvPr/>
        </p:nvPicPr>
        <p:blipFill>
          <a:blip r:embed="rId9">
            <a:alphaModFix/>
          </a:blip>
          <a:stretch>
            <a:fillRect/>
          </a:stretch>
        </p:blipFill>
        <p:spPr>
          <a:xfrm>
            <a:off x="7069181" y="1571624"/>
            <a:ext cx="1269433" cy="1257300"/>
          </a:xfrm>
          <a:prstGeom prst="rect">
            <a:avLst/>
          </a:prstGeom>
          <a:noFill/>
          <a:ln>
            <a:noFill/>
          </a:ln>
        </p:spPr>
      </p:pic>
      <p:pic>
        <p:nvPicPr>
          <p:cNvPr id="147" name="Google Shape;147;g3cbda70a6aa_0_3"/>
          <p:cNvPicPr preferRelativeResize="0"/>
          <p:nvPr/>
        </p:nvPicPr>
        <p:blipFill>
          <a:blip r:embed="rId10">
            <a:alphaModFix/>
          </a:blip>
          <a:stretch>
            <a:fillRect/>
          </a:stretch>
        </p:blipFill>
        <p:spPr>
          <a:xfrm>
            <a:off x="6855191" y="4669754"/>
            <a:ext cx="1985963" cy="228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4"/>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State of the Art</a:t>
            </a:r>
            <a:endParaRPr/>
          </a:p>
        </p:txBody>
      </p:sp>
      <p:sp>
        <p:nvSpPr>
          <p:cNvPr id="237" name="Google Shape;237;p14"/>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238" name="Google Shape;238;p14"/>
          <p:cNvSpPr txBox="1"/>
          <p:nvPr/>
        </p:nvSpPr>
        <p:spPr>
          <a:xfrm>
            <a:off x="3810000" y="1152505"/>
            <a:ext cx="4876800"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Opportunity Gap: Specific techniques and methodologies </a:t>
            </a:r>
            <a:endParaRPr/>
          </a:p>
          <a:p>
            <a:pPr indent="-285750" lvl="1" marL="7429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Holistic: Addresses all ML engineering and V&amp;V activities </a:t>
            </a:r>
            <a:endParaRPr/>
          </a:p>
          <a:p>
            <a:pPr indent="-285750" lvl="1" marL="7429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Indicates the needed level of rigor </a:t>
            </a:r>
            <a:endParaRPr/>
          </a:p>
          <a:p>
            <a:pPr indent="-285750" lvl="1" marL="7429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Supports a safety argument </a:t>
            </a:r>
            <a:endParaRPr/>
          </a:p>
          <a:p>
            <a:pPr indent="-285750" lvl="2" marL="12001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Provides sufficient evidence</a:t>
            </a:r>
            <a:endParaRPr/>
          </a:p>
          <a:p>
            <a:pPr indent="-285750" lvl="2" marL="12001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Supports the argument that ML algorithm is absent unreasonable risk</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4,100+ Puzzle Gap Stock Photos, Pictures &amp; Royalty-Free Images - iStock |  Puzzle bridge, Bridge the gap puzzle" id="239" name="Google Shape;239;p14"/>
          <p:cNvPicPr preferRelativeResize="0"/>
          <p:nvPr/>
        </p:nvPicPr>
        <p:blipFill rotWithShape="1">
          <a:blip r:embed="rId3">
            <a:alphaModFix/>
          </a:blip>
          <a:srcRect b="19720" l="29879" r="19642" t="0"/>
          <a:stretch/>
        </p:blipFill>
        <p:spPr>
          <a:xfrm>
            <a:off x="228600" y="1233020"/>
            <a:ext cx="2486960" cy="2481730"/>
          </a:xfrm>
          <a:prstGeom prst="rect">
            <a:avLst/>
          </a:prstGeom>
          <a:noFill/>
          <a:ln>
            <a:noFill/>
          </a:ln>
        </p:spPr>
      </p:pic>
      <p:pic>
        <p:nvPicPr>
          <p:cNvPr descr="4,100+ Puzzle Gap Stock Photos, Pictures &amp; Royalty-Free Images - iStock |  Puzzle bridge, Bridge the gap puzzle" id="240" name="Google Shape;240;p14"/>
          <p:cNvPicPr preferRelativeResize="0"/>
          <p:nvPr/>
        </p:nvPicPr>
        <p:blipFill rotWithShape="1">
          <a:blip r:embed="rId3">
            <a:alphaModFix/>
          </a:blip>
          <a:srcRect b="19720" l="30864" r="37357" t="0"/>
          <a:stretch/>
        </p:blipFill>
        <p:spPr>
          <a:xfrm rot="10800000">
            <a:off x="1828799" y="1233020"/>
            <a:ext cx="1565697" cy="2481730"/>
          </a:xfrm>
          <a:prstGeom prst="rect">
            <a:avLst/>
          </a:prstGeom>
          <a:noFill/>
          <a:ln>
            <a:noFill/>
          </a:ln>
        </p:spPr>
      </p:pic>
      <p:sp>
        <p:nvSpPr>
          <p:cNvPr id="241" name="Google Shape;241;p14"/>
          <p:cNvSpPr txBox="1"/>
          <p:nvPr/>
        </p:nvSpPr>
        <p:spPr>
          <a:xfrm rot="-199379">
            <a:off x="1300320" y="2065651"/>
            <a:ext cx="98135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9AD2D8"/>
                </a:solidFill>
                <a:latin typeface="Arial"/>
                <a:ea typeface="Arial"/>
                <a:cs typeface="Arial"/>
                <a:sym typeface="Arial"/>
              </a:rPr>
              <a:t>Gap</a:t>
            </a:r>
            <a:endParaRPr/>
          </a:p>
        </p:txBody>
      </p:sp>
      <p:sp>
        <p:nvSpPr>
          <p:cNvPr id="242" name="Google Shape;242;p14"/>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5"/>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FUNDAMENTALS</a:t>
            </a:r>
            <a:endParaRPr/>
          </a:p>
        </p:txBody>
      </p:sp>
      <p:sp>
        <p:nvSpPr>
          <p:cNvPr id="248" name="Google Shape;248;p15"/>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249" name="Google Shape;249;p15"/>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250" name="Google Shape;250;p15"/>
          <p:cNvSpPr/>
          <p:nvPr/>
        </p:nvSpPr>
        <p:spPr>
          <a:xfrm>
            <a:off x="4008515" y="360725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251" name="Google Shape;251;p15"/>
          <p:cNvPicPr preferRelativeResize="0"/>
          <p:nvPr/>
        </p:nvPicPr>
        <p:blipFill>
          <a:blip r:embed="rId3">
            <a:alphaModFix/>
          </a:blip>
          <a:stretch>
            <a:fillRect/>
          </a:stretch>
        </p:blipFill>
        <p:spPr>
          <a:xfrm>
            <a:off x="4126931" y="2238824"/>
            <a:ext cx="1269433" cy="1257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3d3ec8bf4fc_0_6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Fundamentals</a:t>
            </a:r>
            <a:endParaRPr/>
          </a:p>
        </p:txBody>
      </p:sp>
      <p:sp>
        <p:nvSpPr>
          <p:cNvPr id="257" name="Google Shape;257;g3d3ec8bf4fc_0_67"/>
          <p:cNvSpPr txBox="1"/>
          <p:nvPr>
            <p:ph idx="1" type="body"/>
          </p:nvPr>
        </p:nvSpPr>
        <p:spPr>
          <a:xfrm>
            <a:off x="4300125" y="1168351"/>
            <a:ext cx="4386600" cy="3079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700">
                <a:solidFill>
                  <a:srgbClr val="000000"/>
                </a:solidFill>
              </a:rPr>
              <a:t>ML Pipeline</a:t>
            </a:r>
            <a:endParaRPr sz="1700">
              <a:solidFill>
                <a:srgbClr val="000000"/>
              </a:solidFill>
            </a:endParaRPr>
          </a:p>
          <a:p>
            <a:pPr indent="-273050" lvl="0" marL="285750" rtl="0" algn="l">
              <a:spcBef>
                <a:spcPts val="0"/>
              </a:spcBef>
              <a:spcAft>
                <a:spcPts val="0"/>
              </a:spcAft>
              <a:buClr>
                <a:schemeClr val="dk1"/>
              </a:buClr>
              <a:buSzPts val="1600"/>
              <a:buChar char="•"/>
            </a:pPr>
            <a:r>
              <a:rPr b="0" lang="en-US" sz="1600"/>
              <a:t>View the ML Pipeline as a process​</a:t>
            </a:r>
            <a:endParaRPr sz="1600"/>
          </a:p>
          <a:p>
            <a:pPr indent="-273050" lvl="0" marL="285750" rtl="0" algn="l">
              <a:spcBef>
                <a:spcPts val="300"/>
              </a:spcBef>
              <a:spcAft>
                <a:spcPts val="0"/>
              </a:spcAft>
              <a:buClr>
                <a:schemeClr val="dk1"/>
              </a:buClr>
              <a:buSzPts val="1600"/>
              <a:buChar char="•"/>
            </a:pPr>
            <a:r>
              <a:rPr b="0" lang="en-US" sz="1600"/>
              <a:t>The model is an output of the process</a:t>
            </a:r>
            <a:endParaRPr sz="1600"/>
          </a:p>
          <a:p>
            <a:pPr indent="0" lvl="0" marL="0" rtl="0" algn="l">
              <a:lnSpc>
                <a:spcPct val="115000"/>
              </a:lnSpc>
              <a:spcBef>
                <a:spcPts val="0"/>
              </a:spcBef>
              <a:spcAft>
                <a:spcPts val="0"/>
              </a:spcAft>
              <a:buNone/>
            </a:pPr>
            <a:r>
              <a:t/>
            </a:r>
            <a:endParaRPr sz="1700">
              <a:solidFill>
                <a:srgbClr val="000000"/>
              </a:solidFill>
            </a:endParaRPr>
          </a:p>
          <a:p>
            <a:pPr indent="0" lvl="0" marL="0" rtl="0" algn="l">
              <a:lnSpc>
                <a:spcPct val="115000"/>
              </a:lnSpc>
              <a:spcBef>
                <a:spcPts val="0"/>
              </a:spcBef>
              <a:spcAft>
                <a:spcPts val="0"/>
              </a:spcAft>
              <a:buNone/>
            </a:pPr>
            <a:r>
              <a:t/>
            </a:r>
            <a:endParaRPr b="0" sz="1200">
              <a:solidFill>
                <a:srgbClr val="000000"/>
              </a:solidFill>
            </a:endParaRPr>
          </a:p>
        </p:txBody>
      </p:sp>
      <p:sp>
        <p:nvSpPr>
          <p:cNvPr id="258" name="Google Shape;258;g3d3ec8bf4fc_0_6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259" name="Google Shape;259;g3d3ec8bf4fc_0_67"/>
          <p:cNvPicPr preferRelativeResize="0"/>
          <p:nvPr/>
        </p:nvPicPr>
        <p:blipFill>
          <a:blip r:embed="rId3">
            <a:alphaModFix/>
          </a:blip>
          <a:stretch>
            <a:fillRect/>
          </a:stretch>
        </p:blipFill>
        <p:spPr>
          <a:xfrm>
            <a:off x="166900" y="1017225"/>
            <a:ext cx="3423300" cy="17820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260" name="Google Shape;260;g3d3ec8bf4fc_0_6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38b6ebe7669_0_0"/>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Fundamentals</a:t>
            </a:r>
            <a:endParaRPr/>
          </a:p>
        </p:txBody>
      </p:sp>
      <p:sp>
        <p:nvSpPr>
          <p:cNvPr id="266" name="Google Shape;266;g38b6ebe7669_0_0"/>
          <p:cNvSpPr txBox="1"/>
          <p:nvPr>
            <p:ph idx="1" type="body"/>
          </p:nvPr>
        </p:nvSpPr>
        <p:spPr>
          <a:xfrm>
            <a:off x="4300125" y="1168351"/>
            <a:ext cx="4386600" cy="3079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700">
                <a:solidFill>
                  <a:srgbClr val="000000"/>
                </a:solidFill>
              </a:rPr>
              <a:t>ML Pipeline</a:t>
            </a:r>
            <a:endParaRPr sz="1700">
              <a:solidFill>
                <a:srgbClr val="000000"/>
              </a:solidFill>
            </a:endParaRPr>
          </a:p>
          <a:p>
            <a:pPr indent="-273050" lvl="0" marL="285750" rtl="0" algn="l">
              <a:spcBef>
                <a:spcPts val="0"/>
              </a:spcBef>
              <a:spcAft>
                <a:spcPts val="0"/>
              </a:spcAft>
              <a:buClr>
                <a:schemeClr val="dk1"/>
              </a:buClr>
              <a:buSzPts val="1600"/>
              <a:buChar char="•"/>
            </a:pPr>
            <a:r>
              <a:rPr b="0" lang="en-US" sz="1600"/>
              <a:t>View the ML Pipeline as a process​</a:t>
            </a:r>
            <a:endParaRPr sz="1600"/>
          </a:p>
          <a:p>
            <a:pPr indent="-273050" lvl="0" marL="285750" rtl="0" algn="l">
              <a:spcBef>
                <a:spcPts val="300"/>
              </a:spcBef>
              <a:spcAft>
                <a:spcPts val="0"/>
              </a:spcAft>
              <a:buClr>
                <a:schemeClr val="dk1"/>
              </a:buClr>
              <a:buSzPts val="1600"/>
              <a:buChar char="•"/>
            </a:pPr>
            <a:r>
              <a:rPr b="0" lang="en-US" sz="1600"/>
              <a:t>The model is an output of the process</a:t>
            </a:r>
            <a:endParaRPr sz="1600"/>
          </a:p>
          <a:p>
            <a:pPr indent="0" lvl="0" marL="0" rtl="0" algn="l">
              <a:lnSpc>
                <a:spcPct val="115000"/>
              </a:lnSpc>
              <a:spcBef>
                <a:spcPts val="0"/>
              </a:spcBef>
              <a:spcAft>
                <a:spcPts val="0"/>
              </a:spcAft>
              <a:buNone/>
            </a:pPr>
            <a:r>
              <a:t/>
            </a:r>
            <a:endParaRPr sz="1700">
              <a:solidFill>
                <a:srgbClr val="000000"/>
              </a:solidFill>
            </a:endParaRPr>
          </a:p>
          <a:p>
            <a:pPr indent="0" lvl="0" marL="0" rtl="0" algn="l">
              <a:lnSpc>
                <a:spcPct val="115000"/>
              </a:lnSpc>
              <a:spcBef>
                <a:spcPts val="0"/>
              </a:spcBef>
              <a:spcAft>
                <a:spcPts val="0"/>
              </a:spcAft>
              <a:buNone/>
            </a:pPr>
            <a:r>
              <a:t/>
            </a:r>
            <a:endParaRPr b="0" sz="1200">
              <a:solidFill>
                <a:srgbClr val="000000"/>
              </a:solidFill>
            </a:endParaRPr>
          </a:p>
        </p:txBody>
      </p:sp>
      <p:sp>
        <p:nvSpPr>
          <p:cNvPr id="267" name="Google Shape;267;g38b6ebe7669_0_0"/>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268" name="Google Shape;268;g38b6ebe7669_0_0"/>
          <p:cNvPicPr preferRelativeResize="0"/>
          <p:nvPr/>
        </p:nvPicPr>
        <p:blipFill>
          <a:blip r:embed="rId3">
            <a:alphaModFix/>
          </a:blip>
          <a:stretch>
            <a:fillRect/>
          </a:stretch>
        </p:blipFill>
        <p:spPr>
          <a:xfrm>
            <a:off x="189909" y="654400"/>
            <a:ext cx="8496900" cy="4423200"/>
          </a:xfrm>
          <a:prstGeom prst="roundRect">
            <a:avLst>
              <a:gd fmla="val 6939" name="adj"/>
            </a:avLst>
          </a:prstGeom>
          <a:noFill/>
          <a:ln>
            <a:noFill/>
          </a:ln>
          <a:effectLst>
            <a:outerShdw blurRad="114300" rotWithShape="0" algn="bl" dir="2580000" dist="76200">
              <a:srgbClr val="000000">
                <a:alpha val="50000"/>
              </a:srgbClr>
            </a:outerShdw>
          </a:effectLst>
        </p:spPr>
      </p:pic>
      <p:sp>
        <p:nvSpPr>
          <p:cNvPr id="269" name="Google Shape;269;g38b6ebe7669_0_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g3d3ec8bf4fc_0_85"/>
          <p:cNvPicPr preferRelativeResize="0"/>
          <p:nvPr/>
        </p:nvPicPr>
        <p:blipFill>
          <a:blip r:embed="rId3">
            <a:alphaModFix/>
          </a:blip>
          <a:stretch>
            <a:fillRect/>
          </a:stretch>
        </p:blipFill>
        <p:spPr>
          <a:xfrm>
            <a:off x="166900" y="1017225"/>
            <a:ext cx="3423300" cy="17820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275" name="Google Shape;275;g3d3ec8bf4fc_0_85"/>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n-US"/>
              <a:t>Fundamentals</a:t>
            </a:r>
            <a:endParaRPr/>
          </a:p>
        </p:txBody>
      </p:sp>
      <p:sp>
        <p:nvSpPr>
          <p:cNvPr id="276" name="Google Shape;276;g3d3ec8bf4fc_0_85"/>
          <p:cNvSpPr txBox="1"/>
          <p:nvPr>
            <p:ph idx="1" type="body"/>
          </p:nvPr>
        </p:nvSpPr>
        <p:spPr>
          <a:xfrm>
            <a:off x="6858000" y="2213775"/>
            <a:ext cx="1828500" cy="2034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t/>
            </a:r>
            <a:endParaRPr sz="1700">
              <a:solidFill>
                <a:srgbClr val="000000"/>
              </a:solidFill>
            </a:endParaRPr>
          </a:p>
          <a:p>
            <a:pPr indent="0" lvl="0" marL="0" rtl="0" algn="l">
              <a:lnSpc>
                <a:spcPct val="115000"/>
              </a:lnSpc>
              <a:spcBef>
                <a:spcPts val="0"/>
              </a:spcBef>
              <a:spcAft>
                <a:spcPts val="0"/>
              </a:spcAft>
              <a:buNone/>
            </a:pPr>
            <a:r>
              <a:rPr b="0" lang="en-US" sz="1400">
                <a:solidFill>
                  <a:srgbClr val="000000"/>
                </a:solidFill>
              </a:rPr>
              <a:t>PFMEA Template tailored for ML</a:t>
            </a:r>
            <a:endParaRPr b="0" sz="1200">
              <a:solidFill>
                <a:srgbClr val="000000"/>
              </a:solidFill>
            </a:endParaRPr>
          </a:p>
        </p:txBody>
      </p:sp>
      <p:sp>
        <p:nvSpPr>
          <p:cNvPr id="277" name="Google Shape;277;g3d3ec8bf4fc_0_85"/>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278" name="Google Shape;278;g3d3ec8bf4fc_0_85"/>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279" name="Google Shape;279;g3d3ec8bf4fc_0_85"/>
          <p:cNvPicPr preferRelativeResize="0"/>
          <p:nvPr/>
        </p:nvPicPr>
        <p:blipFill>
          <a:blip r:embed="rId4">
            <a:alphaModFix/>
          </a:blip>
          <a:stretch>
            <a:fillRect/>
          </a:stretch>
        </p:blipFill>
        <p:spPr>
          <a:xfrm>
            <a:off x="413300" y="2171704"/>
            <a:ext cx="6139908" cy="14018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3d3ec8bf4fc_0_96"/>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Font typeface="Arial"/>
              <a:buNone/>
            </a:pPr>
            <a:r>
              <a:rPr lang="en-US"/>
              <a:t>Fundamentals</a:t>
            </a:r>
            <a:endParaRPr/>
          </a:p>
        </p:txBody>
      </p:sp>
      <p:sp>
        <p:nvSpPr>
          <p:cNvPr id="285" name="Google Shape;285;g3d3ec8bf4fc_0_96"/>
          <p:cNvSpPr txBox="1"/>
          <p:nvPr>
            <p:ph idx="1" type="body"/>
          </p:nvPr>
        </p:nvSpPr>
        <p:spPr>
          <a:xfrm>
            <a:off x="6377552" y="2279710"/>
            <a:ext cx="2507100" cy="2100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a:solidFill>
                  <a:srgbClr val="000000"/>
                </a:solidFill>
              </a:rPr>
              <a:t>ML FMEA Template</a:t>
            </a:r>
            <a:endParaRPr>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Pre-populated</a:t>
            </a:r>
            <a:endParaRPr b="0"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Open source</a:t>
            </a:r>
            <a:endParaRPr b="0" sz="1600">
              <a:solidFill>
                <a:srgbClr val="000000"/>
              </a:solidFill>
            </a:endParaRPr>
          </a:p>
        </p:txBody>
      </p:sp>
      <p:sp>
        <p:nvSpPr>
          <p:cNvPr id="286" name="Google Shape;286;g3d3ec8bf4fc_0_9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287" name="Google Shape;287;g3d3ec8bf4fc_0_9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descr="A blue and white vertical chart&#10;&#10;Description automatically generated with medium confidence" id="288" name="Google Shape;288;g3d3ec8bf4fc_0_96"/>
          <p:cNvPicPr preferRelativeResize="0"/>
          <p:nvPr/>
        </p:nvPicPr>
        <p:blipFill rotWithShape="1">
          <a:blip r:embed="rId3">
            <a:alphaModFix/>
          </a:blip>
          <a:srcRect b="0" l="0" r="0" t="0"/>
          <a:stretch/>
        </p:blipFill>
        <p:spPr>
          <a:xfrm>
            <a:off x="3618351" y="895350"/>
            <a:ext cx="1639446" cy="4039394"/>
          </a:xfrm>
          <a:prstGeom prst="rect">
            <a:avLst/>
          </a:prstGeom>
          <a:noFill/>
          <a:ln>
            <a:noFill/>
          </a:ln>
        </p:spPr>
      </p:pic>
      <p:pic>
        <p:nvPicPr>
          <p:cNvPr id="289" name="Google Shape;289;g3d3ec8bf4fc_0_96"/>
          <p:cNvPicPr preferRelativeResize="0"/>
          <p:nvPr/>
        </p:nvPicPr>
        <p:blipFill>
          <a:blip r:embed="rId4">
            <a:alphaModFix/>
          </a:blip>
          <a:stretch>
            <a:fillRect/>
          </a:stretch>
        </p:blipFill>
        <p:spPr>
          <a:xfrm>
            <a:off x="166900" y="1017225"/>
            <a:ext cx="2316300" cy="1205700"/>
          </a:xfrm>
          <a:prstGeom prst="roundRect">
            <a:avLst>
              <a:gd fmla="val 16667" name="adj"/>
            </a:avLst>
          </a:prstGeom>
          <a:noFill/>
          <a:ln>
            <a:noFill/>
          </a:ln>
          <a:effectLst>
            <a:outerShdw blurRad="77340" rotWithShape="0" algn="bl" dir="2580000" dist="51560">
              <a:srgbClr val="000000">
                <a:alpha val="50000"/>
              </a:srgbClr>
            </a:outerShdw>
          </a:effectLst>
        </p:spPr>
      </p:pic>
      <p:sp>
        <p:nvSpPr>
          <p:cNvPr id="290" name="Google Shape;290;g3d3ec8bf4fc_0_96"/>
          <p:cNvSpPr/>
          <p:nvPr/>
        </p:nvSpPr>
        <p:spPr>
          <a:xfrm>
            <a:off x="4427549" y="2264725"/>
            <a:ext cx="1795272" cy="501289"/>
          </a:xfrm>
          <a:custGeom>
            <a:rect b="b" l="l" r="r" t="t"/>
            <a:pathLst>
              <a:path extrusionOk="0" h="543403" w="1930400">
                <a:moveTo>
                  <a:pt x="1930400" y="500743"/>
                </a:moveTo>
                <a:cubicBezTo>
                  <a:pt x="1612295" y="538843"/>
                  <a:pt x="1294190" y="576943"/>
                  <a:pt x="972457" y="493486"/>
                </a:cubicBezTo>
                <a:cubicBezTo>
                  <a:pt x="650724" y="410029"/>
                  <a:pt x="325362" y="205014"/>
                  <a:pt x="0" y="0"/>
                </a:cubicBezTo>
              </a:path>
            </a:pathLst>
          </a:custGeom>
          <a:noFill/>
          <a:ln cap="flat" cmpd="sng" w="47625">
            <a:solidFill>
              <a:srgbClr val="71D8E4"/>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291" name="Google Shape;291;g3d3ec8bf4fc_0_96"/>
          <p:cNvPicPr preferRelativeResize="0"/>
          <p:nvPr/>
        </p:nvPicPr>
        <p:blipFill>
          <a:blip r:embed="rId5">
            <a:alphaModFix/>
          </a:blip>
          <a:stretch>
            <a:fillRect/>
          </a:stretch>
        </p:blipFill>
        <p:spPr>
          <a:xfrm>
            <a:off x="457200" y="2375979"/>
            <a:ext cx="2507099" cy="5723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A blue and white vertical chart&#10;&#10;Description automatically generated with medium confidence" id="296" name="Google Shape;296;g3d3ec8bf4fc_0_119"/>
          <p:cNvPicPr preferRelativeResize="0"/>
          <p:nvPr/>
        </p:nvPicPr>
        <p:blipFill rotWithShape="1">
          <a:blip r:embed="rId3">
            <a:alphaModFix/>
          </a:blip>
          <a:srcRect b="0" l="0" r="0" t="0"/>
          <a:stretch/>
        </p:blipFill>
        <p:spPr>
          <a:xfrm>
            <a:off x="5916926" y="895350"/>
            <a:ext cx="1639446" cy="4039394"/>
          </a:xfrm>
          <a:prstGeom prst="rect">
            <a:avLst/>
          </a:prstGeom>
          <a:noFill/>
          <a:ln>
            <a:noFill/>
          </a:ln>
        </p:spPr>
      </p:pic>
      <p:sp>
        <p:nvSpPr>
          <p:cNvPr id="297" name="Google Shape;297;g3d3ec8bf4fc_0_119"/>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Fundamentals</a:t>
            </a:r>
            <a:endParaRPr/>
          </a:p>
        </p:txBody>
      </p:sp>
      <p:sp>
        <p:nvSpPr>
          <p:cNvPr id="298" name="Google Shape;298;g3d3ec8bf4fc_0_119"/>
          <p:cNvSpPr txBox="1"/>
          <p:nvPr>
            <p:ph idx="1" type="body"/>
          </p:nvPr>
        </p:nvSpPr>
        <p:spPr>
          <a:xfrm>
            <a:off x="5898331" y="1912325"/>
            <a:ext cx="1545000" cy="7296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US">
                <a:solidFill>
                  <a:srgbClr val="000000"/>
                </a:solidFill>
              </a:rPr>
              <a:t>Populated</a:t>
            </a:r>
            <a:endParaRPr>
              <a:solidFill>
                <a:srgbClr val="000000"/>
              </a:solidFill>
            </a:endParaRPr>
          </a:p>
          <a:p>
            <a:pPr indent="0" lvl="0" marL="0" rtl="0" algn="ctr">
              <a:lnSpc>
                <a:spcPct val="115000"/>
              </a:lnSpc>
              <a:spcBef>
                <a:spcPts val="0"/>
              </a:spcBef>
              <a:spcAft>
                <a:spcPts val="0"/>
              </a:spcAft>
              <a:buNone/>
            </a:pPr>
            <a:r>
              <a:rPr lang="en-US">
                <a:solidFill>
                  <a:srgbClr val="000000"/>
                </a:solidFill>
              </a:rPr>
              <a:t>ML FMEA </a:t>
            </a:r>
            <a:endParaRPr>
              <a:solidFill>
                <a:srgbClr val="000000"/>
              </a:solidFill>
            </a:endParaRPr>
          </a:p>
          <a:p>
            <a:pPr indent="0" lvl="0" marL="0" rtl="0" algn="ctr">
              <a:lnSpc>
                <a:spcPct val="115000"/>
              </a:lnSpc>
              <a:spcBef>
                <a:spcPts val="0"/>
              </a:spcBef>
              <a:spcAft>
                <a:spcPts val="0"/>
              </a:spcAft>
              <a:buNone/>
            </a:pPr>
            <a:r>
              <a:rPr lang="en-US">
                <a:solidFill>
                  <a:srgbClr val="000000"/>
                </a:solidFill>
              </a:rPr>
              <a:t>Template</a:t>
            </a:r>
            <a:endParaRPr>
              <a:solidFill>
                <a:srgbClr val="000000"/>
              </a:solidFill>
            </a:endParaRPr>
          </a:p>
          <a:p>
            <a:pPr indent="0" lvl="0" marL="0" rtl="0" algn="ctr">
              <a:lnSpc>
                <a:spcPct val="115000"/>
              </a:lnSpc>
              <a:spcBef>
                <a:spcPts val="0"/>
              </a:spcBef>
              <a:spcAft>
                <a:spcPts val="0"/>
              </a:spcAft>
              <a:buNone/>
            </a:pPr>
            <a:r>
              <a:t/>
            </a:r>
            <a:endParaRPr b="0" sz="1600">
              <a:solidFill>
                <a:srgbClr val="000000"/>
              </a:solidFill>
            </a:endParaRPr>
          </a:p>
        </p:txBody>
      </p:sp>
      <p:sp>
        <p:nvSpPr>
          <p:cNvPr id="299" name="Google Shape;299;g3d3ec8bf4fc_0_119"/>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300" name="Google Shape;300;g3d3ec8bf4fc_0_119"/>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301" name="Google Shape;301;g3d3ec8bf4fc_0_119"/>
          <p:cNvPicPr preferRelativeResize="0"/>
          <p:nvPr/>
        </p:nvPicPr>
        <p:blipFill>
          <a:blip r:embed="rId4">
            <a:alphaModFix/>
          </a:blip>
          <a:stretch>
            <a:fillRect/>
          </a:stretch>
        </p:blipFill>
        <p:spPr>
          <a:xfrm>
            <a:off x="166900" y="1017225"/>
            <a:ext cx="2316300" cy="1205700"/>
          </a:xfrm>
          <a:prstGeom prst="roundRect">
            <a:avLst>
              <a:gd fmla="val 16667" name="adj"/>
            </a:avLst>
          </a:prstGeom>
          <a:noFill/>
          <a:ln>
            <a:noFill/>
          </a:ln>
          <a:effectLst>
            <a:outerShdw blurRad="77340" rotWithShape="0" algn="bl" dir="2580000" dist="51560">
              <a:srgbClr val="000000">
                <a:alpha val="50000"/>
              </a:srgbClr>
            </a:outerShdw>
          </a:effectLst>
        </p:spPr>
      </p:pic>
      <p:pic>
        <p:nvPicPr>
          <p:cNvPr id="302" name="Google Shape;302;g3d3ec8bf4fc_0_119"/>
          <p:cNvPicPr preferRelativeResize="0"/>
          <p:nvPr/>
        </p:nvPicPr>
        <p:blipFill rotWithShape="1">
          <a:blip r:embed="rId5">
            <a:alphaModFix/>
          </a:blip>
          <a:srcRect b="0" l="0" r="0" t="0"/>
          <a:stretch/>
        </p:blipFill>
        <p:spPr>
          <a:xfrm>
            <a:off x="1945601" y="2550200"/>
            <a:ext cx="3415526" cy="866107"/>
          </a:xfrm>
          <a:prstGeom prst="rect">
            <a:avLst/>
          </a:prstGeom>
          <a:noFill/>
          <a:ln cap="flat" cmpd="sng" w="9525">
            <a:solidFill>
              <a:srgbClr val="CCCCCC"/>
            </a:solidFill>
            <a:prstDash val="solid"/>
            <a:round/>
            <a:headEnd len="sm" w="sm" type="none"/>
            <a:tailEnd len="sm" w="sm" type="none"/>
          </a:ln>
          <a:effectLst>
            <a:outerShdw blurRad="197646" rotWithShape="0" algn="tl" dir="2700000" dist="94527">
              <a:srgbClr val="333333">
                <a:alpha val="65100"/>
              </a:srgbClr>
            </a:outerShdw>
          </a:effectLst>
        </p:spPr>
      </p:pic>
      <p:sp>
        <p:nvSpPr>
          <p:cNvPr id="303" name="Google Shape;303;g3d3ec8bf4fc_0_119"/>
          <p:cNvSpPr txBox="1"/>
          <p:nvPr>
            <p:ph idx="1" type="body"/>
          </p:nvPr>
        </p:nvSpPr>
        <p:spPr>
          <a:xfrm>
            <a:off x="2960881" y="2618450"/>
            <a:ext cx="1545000" cy="7296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US">
                <a:solidFill>
                  <a:srgbClr val="000000"/>
                </a:solidFill>
              </a:rPr>
              <a:t>ML FMEA </a:t>
            </a:r>
            <a:endParaRPr>
              <a:solidFill>
                <a:srgbClr val="000000"/>
              </a:solidFill>
            </a:endParaRPr>
          </a:p>
          <a:p>
            <a:pPr indent="0" lvl="0" marL="0" rtl="0" algn="ctr">
              <a:lnSpc>
                <a:spcPct val="115000"/>
              </a:lnSpc>
              <a:spcBef>
                <a:spcPts val="0"/>
              </a:spcBef>
              <a:spcAft>
                <a:spcPts val="0"/>
              </a:spcAft>
              <a:buNone/>
            </a:pPr>
            <a:r>
              <a:rPr lang="en-US">
                <a:solidFill>
                  <a:srgbClr val="000000"/>
                </a:solidFill>
              </a:rPr>
              <a:t>Template</a:t>
            </a:r>
            <a:endParaRPr>
              <a:solidFill>
                <a:srgbClr val="000000"/>
              </a:solidFill>
            </a:endParaRPr>
          </a:p>
          <a:p>
            <a:pPr indent="0" lvl="0" marL="0" rtl="0" algn="ctr">
              <a:lnSpc>
                <a:spcPct val="115000"/>
              </a:lnSpc>
              <a:spcBef>
                <a:spcPts val="0"/>
              </a:spcBef>
              <a:spcAft>
                <a:spcPts val="0"/>
              </a:spcAft>
              <a:buNone/>
            </a:pPr>
            <a:r>
              <a:t/>
            </a:r>
            <a:endParaRPr b="0" sz="1600">
              <a:solidFill>
                <a:srgbClr val="000000"/>
              </a:solidFill>
            </a:endParaRPr>
          </a:p>
        </p:txBody>
      </p:sp>
      <p:sp>
        <p:nvSpPr>
          <p:cNvPr id="304" name="Google Shape;304;g3d3ec8bf4fc_0_119"/>
          <p:cNvSpPr txBox="1"/>
          <p:nvPr>
            <p:ph idx="1" type="body"/>
          </p:nvPr>
        </p:nvSpPr>
        <p:spPr>
          <a:xfrm>
            <a:off x="552550" y="1442128"/>
            <a:ext cx="1545000" cy="6216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US">
                <a:solidFill>
                  <a:srgbClr val="000000"/>
                </a:solidFill>
              </a:rPr>
              <a:t>ML Pipeline</a:t>
            </a:r>
            <a:endParaRPr>
              <a:solidFill>
                <a:srgbClr val="000000"/>
              </a:solidFill>
            </a:endParaRPr>
          </a:p>
          <a:p>
            <a:pPr indent="0" lvl="0" marL="0" rtl="0" algn="ctr">
              <a:lnSpc>
                <a:spcPct val="115000"/>
              </a:lnSpc>
              <a:spcBef>
                <a:spcPts val="0"/>
              </a:spcBef>
              <a:spcAft>
                <a:spcPts val="0"/>
              </a:spcAft>
              <a:buNone/>
            </a:pPr>
            <a:r>
              <a:t/>
            </a:r>
            <a:endParaRPr b="0" sz="160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3d3ec8bf4fc_0_59"/>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CONTRIBUTIONS</a:t>
            </a:r>
            <a:endParaRPr/>
          </a:p>
        </p:txBody>
      </p:sp>
      <p:sp>
        <p:nvSpPr>
          <p:cNvPr id="310" name="Google Shape;310;g3d3ec8bf4fc_0_59"/>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311" name="Google Shape;311;g3d3ec8bf4fc_0_59"/>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312" name="Google Shape;312;g3d3ec8bf4fc_0_59"/>
          <p:cNvSpPr/>
          <p:nvPr/>
        </p:nvSpPr>
        <p:spPr>
          <a:xfrm>
            <a:off x="4008515" y="360725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313" name="Google Shape;313;g3d3ec8bf4fc_0_59"/>
          <p:cNvPicPr preferRelativeResize="0"/>
          <p:nvPr/>
        </p:nvPicPr>
        <p:blipFill>
          <a:blip r:embed="rId3">
            <a:alphaModFix/>
          </a:blip>
          <a:stretch>
            <a:fillRect/>
          </a:stretch>
        </p:blipFill>
        <p:spPr>
          <a:xfrm>
            <a:off x="4126931" y="2238824"/>
            <a:ext cx="1269433" cy="12573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6"/>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Vocabulary</a:t>
            </a:r>
            <a:endParaRPr/>
          </a:p>
        </p:txBody>
      </p:sp>
      <p:sp>
        <p:nvSpPr>
          <p:cNvPr id="319" name="Google Shape;319;p16"/>
          <p:cNvSpPr txBox="1"/>
          <p:nvPr>
            <p:ph idx="1" type="body"/>
          </p:nvPr>
        </p:nvSpPr>
        <p:spPr>
          <a:xfrm>
            <a:off x="4300125" y="1168351"/>
            <a:ext cx="4386600" cy="3079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700">
                <a:solidFill>
                  <a:srgbClr val="000000"/>
                </a:solidFill>
              </a:rPr>
              <a:t>Similar Definitions</a:t>
            </a:r>
            <a:endParaRPr sz="1700">
              <a:solidFill>
                <a:srgbClr val="000000"/>
              </a:solidFill>
            </a:endParaRPr>
          </a:p>
          <a:p>
            <a:pPr indent="0" lvl="0" marL="0" rtl="0" algn="l">
              <a:lnSpc>
                <a:spcPct val="115000"/>
              </a:lnSpc>
              <a:spcBef>
                <a:spcPts val="0"/>
              </a:spcBef>
              <a:spcAft>
                <a:spcPts val="0"/>
              </a:spcAft>
              <a:buNone/>
            </a:pPr>
            <a:r>
              <a:rPr lang="en-US" sz="1400">
                <a:solidFill>
                  <a:srgbClr val="000000"/>
                </a:solidFill>
              </a:rPr>
              <a:t>ML Pipeline:</a:t>
            </a:r>
            <a:r>
              <a:rPr b="0" lang="en-US" sz="1400">
                <a:solidFill>
                  <a:srgbClr val="000000"/>
                </a:solidFill>
              </a:rPr>
              <a:t> </a:t>
            </a:r>
            <a:r>
              <a:rPr b="0" lang="en-US" sz="1700">
                <a:solidFill>
                  <a:srgbClr val="000000"/>
                </a:solidFill>
              </a:rPr>
              <a:t> </a:t>
            </a:r>
            <a:r>
              <a:rPr b="0" lang="en-US" sz="1200">
                <a:solidFill>
                  <a:srgbClr val="0A0A0A"/>
                </a:solidFill>
                <a:highlight>
                  <a:srgbClr val="FFFFFF"/>
                </a:highlight>
              </a:rPr>
              <a:t>A systematic </a:t>
            </a:r>
            <a:r>
              <a:rPr lang="en-US" sz="1200">
                <a:solidFill>
                  <a:srgbClr val="0A0A0A"/>
                </a:solidFill>
                <a:highlight>
                  <a:srgbClr val="FFFFFF"/>
                </a:highlight>
              </a:rPr>
              <a:t>process</a:t>
            </a:r>
            <a:r>
              <a:rPr b="0" lang="en-US" sz="1200">
                <a:solidFill>
                  <a:srgbClr val="0A0A0A"/>
                </a:solidFill>
                <a:highlight>
                  <a:srgbClr val="FFFFFF"/>
                </a:highlight>
              </a:rPr>
              <a:t> that connects the stages of the lifecycle (data processing, training, deployment) into a single reproducible sequence.  Much of the pipeline is often automated.</a:t>
            </a:r>
            <a:endParaRPr b="0" sz="1200">
              <a:solidFill>
                <a:srgbClr val="0A0A0A"/>
              </a:solidFill>
              <a:highlight>
                <a:srgbClr val="FFFFFF"/>
              </a:highlight>
            </a:endParaRPr>
          </a:p>
          <a:p>
            <a:pPr indent="0" lvl="0" marL="0" rtl="0" algn="l">
              <a:lnSpc>
                <a:spcPct val="115000"/>
              </a:lnSpc>
              <a:spcBef>
                <a:spcPts val="0"/>
              </a:spcBef>
              <a:spcAft>
                <a:spcPts val="0"/>
              </a:spcAft>
              <a:buNone/>
            </a:pPr>
            <a:r>
              <a:t/>
            </a:r>
            <a:endParaRPr b="0" sz="1200">
              <a:solidFill>
                <a:srgbClr val="0A0A0A"/>
              </a:solidFill>
              <a:highlight>
                <a:srgbClr val="FFFFFF"/>
              </a:highlight>
            </a:endParaRPr>
          </a:p>
          <a:p>
            <a:pPr indent="0" lvl="0" marL="0" rtl="0" algn="l">
              <a:lnSpc>
                <a:spcPct val="115000"/>
              </a:lnSpc>
              <a:spcBef>
                <a:spcPts val="0"/>
              </a:spcBef>
              <a:spcAft>
                <a:spcPts val="0"/>
              </a:spcAft>
              <a:buNone/>
            </a:pPr>
            <a:r>
              <a:rPr lang="en-US" sz="1400">
                <a:solidFill>
                  <a:srgbClr val="000000"/>
                </a:solidFill>
              </a:rPr>
              <a:t>ML Lifecycle:</a:t>
            </a:r>
            <a:r>
              <a:rPr b="0" lang="en-US" sz="1400">
                <a:solidFill>
                  <a:srgbClr val="000000"/>
                </a:solidFill>
              </a:rPr>
              <a:t> </a:t>
            </a:r>
            <a:r>
              <a:rPr b="0" lang="en-US" sz="1600">
                <a:solidFill>
                  <a:srgbClr val="000000"/>
                </a:solidFill>
              </a:rPr>
              <a:t> </a:t>
            </a:r>
            <a:r>
              <a:rPr b="0" lang="en-US" sz="1200">
                <a:solidFill>
                  <a:srgbClr val="273239"/>
                </a:solidFill>
                <a:highlight>
                  <a:srgbClr val="FFFFFF"/>
                </a:highlight>
              </a:rPr>
              <a:t>A structured </a:t>
            </a:r>
            <a:r>
              <a:rPr lang="en-US" sz="1200">
                <a:solidFill>
                  <a:srgbClr val="273239"/>
                </a:solidFill>
                <a:highlight>
                  <a:srgbClr val="FFFFFF"/>
                </a:highlight>
              </a:rPr>
              <a:t>workflow</a:t>
            </a:r>
            <a:r>
              <a:rPr b="0" lang="en-US" sz="1200">
                <a:solidFill>
                  <a:srgbClr val="273239"/>
                </a:solidFill>
                <a:highlight>
                  <a:srgbClr val="FFFFFF"/>
                </a:highlight>
              </a:rPr>
              <a:t> that defines how machine learning (ML) models are developed, deployed and maintained. It consists of a series of steps that ensure the model is accurate, reliable and scalable.</a:t>
            </a:r>
            <a:endParaRPr b="0" sz="1200">
              <a:solidFill>
                <a:srgbClr val="273239"/>
              </a:solidFill>
              <a:highlight>
                <a:srgbClr val="FFFFFF"/>
              </a:highlight>
            </a:endParaRPr>
          </a:p>
          <a:p>
            <a:pPr indent="0" lvl="0" marL="0" rtl="0" algn="l">
              <a:lnSpc>
                <a:spcPct val="115000"/>
              </a:lnSpc>
              <a:spcBef>
                <a:spcPts val="0"/>
              </a:spcBef>
              <a:spcAft>
                <a:spcPts val="0"/>
              </a:spcAft>
              <a:buNone/>
            </a:pPr>
            <a:r>
              <a:t/>
            </a:r>
            <a:endParaRPr b="0" sz="1350">
              <a:solidFill>
                <a:srgbClr val="273239"/>
              </a:solidFill>
              <a:highlight>
                <a:srgbClr val="FFFFFF"/>
              </a:highlight>
            </a:endParaRPr>
          </a:p>
          <a:p>
            <a:pPr indent="0" lvl="0" marL="0" rtl="0" algn="l">
              <a:lnSpc>
                <a:spcPct val="115000"/>
              </a:lnSpc>
              <a:spcBef>
                <a:spcPts val="0"/>
              </a:spcBef>
              <a:spcAft>
                <a:spcPts val="0"/>
              </a:spcAft>
              <a:buNone/>
            </a:pPr>
            <a:r>
              <a:rPr lang="en-US" sz="1400">
                <a:solidFill>
                  <a:srgbClr val="000000"/>
                </a:solidFill>
              </a:rPr>
              <a:t>MLOps:</a:t>
            </a:r>
            <a:r>
              <a:rPr b="0" lang="en-US" sz="1600">
                <a:solidFill>
                  <a:srgbClr val="000000"/>
                </a:solidFill>
              </a:rPr>
              <a:t>  </a:t>
            </a:r>
            <a:r>
              <a:rPr b="0" lang="en-US" sz="1200">
                <a:solidFill>
                  <a:srgbClr val="0A0A0A"/>
                </a:solidFill>
                <a:highlight>
                  <a:srgbClr val="FFFFFF"/>
                </a:highlight>
              </a:rPr>
              <a:t>The </a:t>
            </a:r>
            <a:r>
              <a:rPr lang="en-US" sz="1200">
                <a:solidFill>
                  <a:srgbClr val="0A0A0A"/>
                </a:solidFill>
                <a:highlight>
                  <a:srgbClr val="FFFFFF"/>
                </a:highlight>
              </a:rPr>
              <a:t>management and governance</a:t>
            </a:r>
            <a:r>
              <a:rPr b="0" lang="en-US" sz="1200">
                <a:solidFill>
                  <a:srgbClr val="0A0A0A"/>
                </a:solidFill>
                <a:highlight>
                  <a:srgbClr val="FFFFFF"/>
                </a:highlight>
              </a:rPr>
              <a:t> of ML models pipeline/lifecycle within an organization.</a:t>
            </a:r>
            <a:endParaRPr b="0" sz="1200">
              <a:solidFill>
                <a:srgbClr val="000000"/>
              </a:solidFill>
            </a:endParaRPr>
          </a:p>
        </p:txBody>
      </p:sp>
      <p:sp>
        <p:nvSpPr>
          <p:cNvPr id="320" name="Google Shape;320;p16"/>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21" name="Google Shape;321;p16"/>
          <p:cNvPicPr preferRelativeResize="0"/>
          <p:nvPr/>
        </p:nvPicPr>
        <p:blipFill>
          <a:blip r:embed="rId3">
            <a:alphaModFix/>
          </a:blip>
          <a:stretch>
            <a:fillRect/>
          </a:stretch>
        </p:blipFill>
        <p:spPr>
          <a:xfrm>
            <a:off x="166900" y="1017225"/>
            <a:ext cx="3423300" cy="1782000"/>
          </a:xfrm>
          <a:prstGeom prst="roundRect">
            <a:avLst>
              <a:gd fmla="val 11251" name="adj"/>
            </a:avLst>
          </a:prstGeom>
          <a:noFill/>
          <a:ln>
            <a:noFill/>
          </a:ln>
          <a:effectLst>
            <a:outerShdw blurRad="114300" rotWithShape="0" algn="bl" dir="2580000" dist="76200">
              <a:srgbClr val="000000">
                <a:alpha val="50000"/>
              </a:srgbClr>
            </a:outerShdw>
          </a:effectLst>
        </p:spPr>
      </p:pic>
      <p:sp>
        <p:nvSpPr>
          <p:cNvPr id="322" name="Google Shape;322;p1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323" name="Google Shape;323;p16"/>
          <p:cNvPicPr preferRelativeResize="0"/>
          <p:nvPr/>
        </p:nvPicPr>
        <p:blipFill>
          <a:blip r:embed="rId4">
            <a:alphaModFix/>
          </a:blip>
          <a:stretch>
            <a:fillRect/>
          </a:stretch>
        </p:blipFill>
        <p:spPr>
          <a:xfrm>
            <a:off x="334212" y="2996229"/>
            <a:ext cx="2188600" cy="1075300"/>
          </a:xfrm>
          <a:prstGeom prst="rect">
            <a:avLst/>
          </a:prstGeom>
          <a:noFill/>
          <a:ln>
            <a:noFill/>
          </a:ln>
          <a:effectLst>
            <a:outerShdw blurRad="57150" rotWithShape="0" algn="bl" dir="5400000" dist="19050">
              <a:srgbClr val="000000">
                <a:alpha val="50000"/>
              </a:srgbClr>
            </a:outerShdw>
          </a:effectLst>
        </p:spPr>
      </p:pic>
      <p:sp>
        <p:nvSpPr>
          <p:cNvPr id="324" name="Google Shape;324;p16"/>
          <p:cNvSpPr txBox="1"/>
          <p:nvPr/>
        </p:nvSpPr>
        <p:spPr>
          <a:xfrm>
            <a:off x="181071" y="2959185"/>
            <a:ext cx="1110900" cy="461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1800">
                <a:solidFill>
                  <a:srgbClr val="F3F3F3"/>
                </a:solidFill>
              </a:rPr>
              <a:t>GforG</a:t>
            </a:r>
            <a:endParaRPr b="1" sz="1800">
              <a:solidFill>
                <a:srgbClr val="F3F3F3"/>
              </a:solidFill>
            </a:endParaRPr>
          </a:p>
        </p:txBody>
      </p:sp>
      <p:pic>
        <p:nvPicPr>
          <p:cNvPr id="325" name="Google Shape;325;p16"/>
          <p:cNvPicPr preferRelativeResize="0"/>
          <p:nvPr/>
        </p:nvPicPr>
        <p:blipFill>
          <a:blip r:embed="rId5">
            <a:alphaModFix/>
          </a:blip>
          <a:stretch>
            <a:fillRect/>
          </a:stretch>
        </p:blipFill>
        <p:spPr>
          <a:xfrm>
            <a:off x="834700" y="3270421"/>
            <a:ext cx="2082099" cy="982375"/>
          </a:xfrm>
          <a:prstGeom prst="rect">
            <a:avLst/>
          </a:prstGeom>
          <a:noFill/>
          <a:ln cap="flat" cmpd="sng" w="9525">
            <a:solidFill>
              <a:srgbClr val="EFEFEF"/>
            </a:solidFill>
            <a:prstDash val="solid"/>
            <a:round/>
            <a:headEnd len="sm" w="sm" type="none"/>
            <a:tailEnd len="sm" w="sm" type="none"/>
          </a:ln>
          <a:effectLst>
            <a:outerShdw blurRad="57150" rotWithShape="0" algn="bl" dir="5400000" dist="19050">
              <a:srgbClr val="000000">
                <a:alpha val="50000"/>
              </a:srgbClr>
            </a:outerShdw>
          </a:effectLst>
        </p:spPr>
      </p:pic>
      <p:pic>
        <p:nvPicPr>
          <p:cNvPr id="326" name="Google Shape;326;p16"/>
          <p:cNvPicPr preferRelativeResize="0"/>
          <p:nvPr/>
        </p:nvPicPr>
        <p:blipFill>
          <a:blip r:embed="rId6">
            <a:alphaModFix/>
          </a:blip>
          <a:stretch>
            <a:fillRect/>
          </a:stretch>
        </p:blipFill>
        <p:spPr>
          <a:xfrm>
            <a:off x="1579955" y="3514757"/>
            <a:ext cx="1925659" cy="1075300"/>
          </a:xfrm>
          <a:prstGeom prst="rect">
            <a:avLst/>
          </a:prstGeom>
          <a:noFill/>
          <a:ln>
            <a:noFill/>
          </a:ln>
          <a:effectLst>
            <a:outerShdw blurRad="57150" rotWithShape="0" algn="bl" dir="5400000" dist="19050">
              <a:srgbClr val="000000">
                <a:alpha val="50000"/>
              </a:srgbClr>
            </a:outerShdw>
          </a:effectLst>
        </p:spPr>
      </p:pic>
      <p:sp>
        <p:nvSpPr>
          <p:cNvPr id="327" name="Google Shape;327;p16"/>
          <p:cNvSpPr txBox="1"/>
          <p:nvPr/>
        </p:nvSpPr>
        <p:spPr>
          <a:xfrm>
            <a:off x="1520355" y="3450723"/>
            <a:ext cx="885900" cy="4926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2000">
                <a:solidFill>
                  <a:srgbClr val="F3F3F3"/>
                </a:solidFill>
              </a:rPr>
              <a:t>AWS</a:t>
            </a:r>
            <a:endParaRPr b="1" sz="2000">
              <a:solidFill>
                <a:srgbClr val="F3F3F3"/>
              </a:solidFill>
            </a:endParaRPr>
          </a:p>
        </p:txBody>
      </p:sp>
      <p:sp>
        <p:nvSpPr>
          <p:cNvPr id="328" name="Google Shape;328;p16"/>
          <p:cNvSpPr txBox="1"/>
          <p:nvPr/>
        </p:nvSpPr>
        <p:spPr>
          <a:xfrm>
            <a:off x="668804" y="3189125"/>
            <a:ext cx="1221600" cy="461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rgbClr val="666666"/>
                </a:solidFill>
              </a:rPr>
              <a:t>INNOQ</a:t>
            </a:r>
            <a:endParaRPr sz="1800">
              <a:solidFill>
                <a:srgbClr val="666666"/>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3d3ec8bf4fc_0_3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Four Contributions</a:t>
            </a:r>
            <a:endParaRPr/>
          </a:p>
        </p:txBody>
      </p:sp>
      <p:sp>
        <p:nvSpPr>
          <p:cNvPr id="334" name="Google Shape;334;g3d3ec8bf4fc_0_37"/>
          <p:cNvSpPr txBox="1"/>
          <p:nvPr>
            <p:ph idx="1" type="body"/>
          </p:nvPr>
        </p:nvSpPr>
        <p:spPr>
          <a:xfrm>
            <a:off x="4300125" y="1520825"/>
            <a:ext cx="4386600" cy="272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700">
                <a:solidFill>
                  <a:srgbClr val="000000"/>
                </a:solidFill>
              </a:rPr>
              <a:t>Contributions:</a:t>
            </a:r>
            <a:endParaRPr sz="1700">
              <a:solidFill>
                <a:srgbClr val="000000"/>
              </a:solidFill>
            </a:endParaRPr>
          </a:p>
          <a:p>
            <a:pPr indent="-330200" lvl="0" marL="457200" rtl="0" algn="l">
              <a:lnSpc>
                <a:spcPct val="115000"/>
              </a:lnSpc>
              <a:spcBef>
                <a:spcPts val="0"/>
              </a:spcBef>
              <a:spcAft>
                <a:spcPts val="0"/>
              </a:spcAft>
              <a:buClr>
                <a:srgbClr val="000000"/>
              </a:buClr>
              <a:buSzPts val="1600"/>
              <a:buAutoNum type="arabicPeriod"/>
            </a:pPr>
            <a:r>
              <a:rPr b="0" lang="en-US" sz="1600">
                <a:solidFill>
                  <a:srgbClr val="000000"/>
                </a:solidFill>
              </a:rPr>
              <a:t>ML FMEA Pipeline Additions</a:t>
            </a:r>
            <a:endParaRPr b="0" sz="1600">
              <a:solidFill>
                <a:srgbClr val="000000"/>
              </a:solidFill>
            </a:endParaRPr>
          </a:p>
          <a:p>
            <a:pPr indent="-317500" lvl="1" marL="914400" rtl="0" algn="l">
              <a:lnSpc>
                <a:spcPct val="115000"/>
              </a:lnSpc>
              <a:spcBef>
                <a:spcPts val="0"/>
              </a:spcBef>
              <a:spcAft>
                <a:spcPts val="0"/>
              </a:spcAft>
              <a:buClr>
                <a:srgbClr val="000000"/>
              </a:buClr>
              <a:buSzPts val="1400"/>
              <a:buAutoNum type="alphaLcPeriod"/>
            </a:pPr>
            <a:r>
              <a:rPr b="0" lang="en-US" sz="1400">
                <a:solidFill>
                  <a:srgbClr val="000000"/>
                </a:solidFill>
              </a:rPr>
              <a:t>Step Zero</a:t>
            </a:r>
            <a:endParaRPr b="0" sz="1400">
              <a:solidFill>
                <a:srgbClr val="000000"/>
              </a:solidFill>
            </a:endParaRPr>
          </a:p>
          <a:p>
            <a:pPr indent="-317500" lvl="1" marL="914400" rtl="0" algn="l">
              <a:lnSpc>
                <a:spcPct val="150000"/>
              </a:lnSpc>
              <a:spcBef>
                <a:spcPts val="0"/>
              </a:spcBef>
              <a:spcAft>
                <a:spcPts val="0"/>
              </a:spcAft>
              <a:buClr>
                <a:srgbClr val="000000"/>
              </a:buClr>
              <a:buSzPts val="1400"/>
              <a:buAutoNum type="alphaLcPeriod"/>
            </a:pPr>
            <a:r>
              <a:rPr b="0" lang="en-US" sz="1400">
                <a:solidFill>
                  <a:srgbClr val="000000"/>
                </a:solidFill>
              </a:rPr>
              <a:t>Step Five: Construct Ground Truth</a:t>
            </a:r>
            <a:endParaRPr b="0" sz="1400">
              <a:solidFill>
                <a:srgbClr val="000000"/>
              </a:solidFill>
            </a:endParaRPr>
          </a:p>
          <a:p>
            <a:pPr indent="-330200" lvl="0" marL="457200" rtl="0" algn="l">
              <a:lnSpc>
                <a:spcPct val="150000"/>
              </a:lnSpc>
              <a:spcBef>
                <a:spcPts val="0"/>
              </a:spcBef>
              <a:spcAft>
                <a:spcPts val="0"/>
              </a:spcAft>
              <a:buClr>
                <a:srgbClr val="000000"/>
              </a:buClr>
              <a:buSzPts val="1600"/>
              <a:buAutoNum type="arabicPeriod"/>
            </a:pPr>
            <a:r>
              <a:rPr b="0" lang="en-US" sz="1600">
                <a:solidFill>
                  <a:srgbClr val="000000"/>
                </a:solidFill>
              </a:rPr>
              <a:t>Tailored Risk Assessment Criteria</a:t>
            </a:r>
            <a:endParaRPr b="0" sz="1600">
              <a:solidFill>
                <a:srgbClr val="000000"/>
              </a:solidFill>
            </a:endParaRPr>
          </a:p>
          <a:p>
            <a:pPr indent="-330200" lvl="0" marL="457200" rtl="0" algn="l">
              <a:lnSpc>
                <a:spcPct val="150000"/>
              </a:lnSpc>
              <a:spcBef>
                <a:spcPts val="0"/>
              </a:spcBef>
              <a:spcAft>
                <a:spcPts val="0"/>
              </a:spcAft>
              <a:buClr>
                <a:srgbClr val="000000"/>
              </a:buClr>
              <a:buSzPts val="1600"/>
              <a:buAutoNum type="arabicPeriod"/>
            </a:pPr>
            <a:r>
              <a:rPr b="0" lang="en-US" sz="1600">
                <a:solidFill>
                  <a:srgbClr val="000000"/>
                </a:solidFill>
              </a:rPr>
              <a:t>Demonstration of Standards Alignment</a:t>
            </a:r>
            <a:endParaRPr b="0" sz="1600">
              <a:solidFill>
                <a:srgbClr val="000000"/>
              </a:solidFill>
            </a:endParaRPr>
          </a:p>
          <a:p>
            <a:pPr indent="-330200" lvl="0" marL="457200" rtl="0" algn="l">
              <a:lnSpc>
                <a:spcPct val="150000"/>
              </a:lnSpc>
              <a:spcBef>
                <a:spcPts val="0"/>
              </a:spcBef>
              <a:spcAft>
                <a:spcPts val="0"/>
              </a:spcAft>
              <a:buClr>
                <a:srgbClr val="000000"/>
              </a:buClr>
              <a:buSzPts val="1600"/>
              <a:buAutoNum type="arabicPeriod"/>
            </a:pPr>
            <a:r>
              <a:rPr b="0" lang="en-US" sz="1600">
                <a:solidFill>
                  <a:srgbClr val="000000"/>
                </a:solidFill>
              </a:rPr>
              <a:t>Cross-Industry Perspectives</a:t>
            </a:r>
            <a:endParaRPr/>
          </a:p>
        </p:txBody>
      </p:sp>
      <p:sp>
        <p:nvSpPr>
          <p:cNvPr id="335" name="Google Shape;335;g3d3ec8bf4fc_0_3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36" name="Google Shape;336;g3d3ec8bf4fc_0_37"/>
          <p:cNvPicPr preferRelativeResize="0"/>
          <p:nvPr/>
        </p:nvPicPr>
        <p:blipFill>
          <a:blip r:embed="rId3">
            <a:alphaModFix/>
          </a:blip>
          <a:stretch>
            <a:fillRect/>
          </a:stretch>
        </p:blipFill>
        <p:spPr>
          <a:xfrm>
            <a:off x="533950" y="2809518"/>
            <a:ext cx="1898262" cy="1476900"/>
          </a:xfrm>
          <a:prstGeom prst="rect">
            <a:avLst/>
          </a:prstGeom>
          <a:noFill/>
          <a:ln>
            <a:noFill/>
          </a:ln>
          <a:effectLst>
            <a:outerShdw blurRad="114300" rotWithShape="0" algn="bl" dir="2880000" dist="76200">
              <a:srgbClr val="000000">
                <a:alpha val="50000"/>
              </a:srgbClr>
            </a:outerShdw>
          </a:effectLst>
        </p:spPr>
      </p:pic>
      <p:pic>
        <p:nvPicPr>
          <p:cNvPr id="337" name="Google Shape;337;g3d3ec8bf4fc_0_37"/>
          <p:cNvPicPr preferRelativeResize="0"/>
          <p:nvPr/>
        </p:nvPicPr>
        <p:blipFill>
          <a:blip r:embed="rId4">
            <a:alphaModFix/>
          </a:blip>
          <a:stretch>
            <a:fillRect/>
          </a:stretch>
        </p:blipFill>
        <p:spPr>
          <a:xfrm>
            <a:off x="1004075" y="3026617"/>
            <a:ext cx="1986225" cy="1308325"/>
          </a:xfrm>
          <a:prstGeom prst="rect">
            <a:avLst/>
          </a:prstGeom>
          <a:noFill/>
          <a:ln>
            <a:noFill/>
          </a:ln>
          <a:effectLst>
            <a:outerShdw blurRad="114300" rotWithShape="0" algn="bl" dir="3120000" dist="76200">
              <a:srgbClr val="000000">
                <a:alpha val="50000"/>
              </a:srgbClr>
            </a:outerShdw>
          </a:effectLst>
        </p:spPr>
      </p:pic>
      <p:pic>
        <p:nvPicPr>
          <p:cNvPr id="338" name="Google Shape;338;g3d3ec8bf4fc_0_37"/>
          <p:cNvPicPr preferRelativeResize="0"/>
          <p:nvPr/>
        </p:nvPicPr>
        <p:blipFill rotWithShape="1">
          <a:blip r:embed="rId5">
            <a:alphaModFix/>
          </a:blip>
          <a:srcRect b="15326" l="0" r="0" t="0"/>
          <a:stretch/>
        </p:blipFill>
        <p:spPr>
          <a:xfrm>
            <a:off x="1516225" y="3176417"/>
            <a:ext cx="1846799" cy="1425650"/>
          </a:xfrm>
          <a:prstGeom prst="rect">
            <a:avLst/>
          </a:prstGeom>
          <a:noFill/>
          <a:ln>
            <a:noFill/>
          </a:ln>
          <a:effectLst>
            <a:outerShdw blurRad="114300" rotWithShape="0" algn="bl" dir="3000000" dist="76200">
              <a:srgbClr val="000000">
                <a:alpha val="50000"/>
              </a:srgbClr>
            </a:outerShdw>
          </a:effectLst>
        </p:spPr>
      </p:pic>
      <p:pic>
        <p:nvPicPr>
          <p:cNvPr id="339" name="Google Shape;339;g3d3ec8bf4fc_0_37"/>
          <p:cNvPicPr preferRelativeResize="0"/>
          <p:nvPr/>
        </p:nvPicPr>
        <p:blipFill>
          <a:blip r:embed="rId6">
            <a:alphaModFix/>
          </a:blip>
          <a:stretch>
            <a:fillRect/>
          </a:stretch>
        </p:blipFill>
        <p:spPr>
          <a:xfrm>
            <a:off x="457200" y="1168344"/>
            <a:ext cx="2837100" cy="14769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340" name="Google Shape;340;g3d3ec8bf4fc_0_3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151" name="Shape 151"/>
        <p:cNvGrpSpPr/>
        <p:nvPr/>
      </p:nvGrpSpPr>
      <p:grpSpPr>
        <a:xfrm>
          <a:off x="0" y="0"/>
          <a:ext cx="0" cy="0"/>
          <a:chOff x="0" y="0"/>
          <a:chExt cx="0" cy="0"/>
        </a:xfrm>
      </p:grpSpPr>
      <p:sp>
        <p:nvSpPr>
          <p:cNvPr id="152" name="Google Shape;152;p2"/>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Torc Robotics Legal Disclaimer</a:t>
            </a:r>
            <a:endParaRPr/>
          </a:p>
        </p:txBody>
      </p:sp>
      <p:sp>
        <p:nvSpPr>
          <p:cNvPr id="153" name="Google Shape;153;p2"/>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i="0" lang="en-US" sz="600" u="none" cap="none" strike="noStrike">
                <a:solidFill>
                  <a:schemeClr val="dk1"/>
                </a:solidFill>
                <a:latin typeface="Arial"/>
                <a:ea typeface="Arial"/>
                <a:cs typeface="Arial"/>
                <a:sym typeface="Arial"/>
              </a:rPr>
              <a:t>‹#›</a:t>
            </a:fld>
            <a:endParaRPr b="0" i="0" sz="600" u="none" cap="none" strike="noStrike">
              <a:solidFill>
                <a:schemeClr val="dk1"/>
              </a:solidFill>
              <a:latin typeface="Arial"/>
              <a:ea typeface="Arial"/>
              <a:cs typeface="Arial"/>
              <a:sym typeface="Arial"/>
            </a:endParaRPr>
          </a:p>
        </p:txBody>
      </p:sp>
      <p:sp>
        <p:nvSpPr>
          <p:cNvPr id="154" name="Google Shape;154;p2"/>
          <p:cNvSpPr txBox="1"/>
          <p:nvPr>
            <p:ph idx="1" type="body"/>
          </p:nvPr>
        </p:nvSpPr>
        <p:spPr>
          <a:xfrm>
            <a:off x="457200" y="1466775"/>
            <a:ext cx="8229600" cy="2819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b="0" lang="en-US" sz="1000">
                <a:highlight>
                  <a:srgbClr val="FFFFFF"/>
                </a:highlight>
              </a:rPr>
              <a:t>This presentation reflects the research and methodology of the ML FMEA Collaborative and its members collectively. Nothing in this presentation represents the internal practices, standards, or systems of any Torc Robotics co-author or Torc Robotics.  This methodology is provided for informational and research purposes only and is not intended to establish a standard of care or constitute a representation regarding the safety, compliance, or fitness of any system. Results from specific application examples reflect the projects described and should not be generalized beyond those contexts.</a:t>
            </a:r>
            <a:endParaRPr b="0" sz="1000">
              <a:highlight>
                <a:srgbClr val="FFFFFF"/>
              </a:highlight>
            </a:endParaRPr>
          </a:p>
          <a:p>
            <a:pPr indent="-292100" lvl="0" marL="5943600" rtl="0" algn="l">
              <a:spcBef>
                <a:spcPts val="0"/>
              </a:spcBef>
              <a:spcAft>
                <a:spcPts val="0"/>
              </a:spcAft>
              <a:buSzPts val="1000"/>
              <a:buChar char="-"/>
            </a:pPr>
            <a:r>
              <a:rPr b="0" lang="en-US" sz="1000">
                <a:highlight>
                  <a:srgbClr val="FFFFFF"/>
                </a:highlight>
              </a:rPr>
              <a:t>Torc Robotics</a:t>
            </a:r>
            <a:endParaRPr b="0" sz="1000">
              <a:highlight>
                <a:srgbClr val="FFFFFF"/>
              </a:highlight>
            </a:endParaRPr>
          </a:p>
          <a:p>
            <a:pPr indent="0" lvl="0" marL="0" rtl="0" algn="l">
              <a:spcBef>
                <a:spcPts val="0"/>
              </a:spcBef>
              <a:spcAft>
                <a:spcPts val="0"/>
              </a:spcAft>
              <a:buNone/>
            </a:pPr>
            <a:r>
              <a:t/>
            </a:r>
            <a:endParaRPr b="0"/>
          </a:p>
          <a:p>
            <a:pPr indent="-257175" lvl="0" marL="257175" rtl="0" algn="l">
              <a:spcBef>
                <a:spcPts val="300"/>
              </a:spcBef>
              <a:spcAft>
                <a:spcPts val="0"/>
              </a:spcAft>
              <a:buNone/>
            </a:pPr>
            <a:r>
              <a:t/>
            </a:r>
            <a:endParaRPr b="0"/>
          </a:p>
          <a:p>
            <a:pPr indent="-257175" lvl="0" marL="257175" rtl="0" algn="l">
              <a:spcBef>
                <a:spcPts val="300"/>
              </a:spcBef>
              <a:spcAft>
                <a:spcPts val="0"/>
              </a:spcAft>
              <a:buNone/>
            </a:pPr>
            <a:r>
              <a:t/>
            </a:r>
            <a:endParaRPr b="0"/>
          </a:p>
        </p:txBody>
      </p:sp>
      <p:sp>
        <p:nvSpPr>
          <p:cNvPr id="155" name="Google Shape;155;p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3cbda70a6aa_0_95"/>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FIRST</a:t>
            </a:r>
            <a:endParaRPr/>
          </a:p>
          <a:p>
            <a:pPr indent="0" lvl="0" marL="0" rtl="0" algn="ctr">
              <a:lnSpc>
                <a:spcPct val="100000"/>
              </a:lnSpc>
              <a:spcBef>
                <a:spcPts val="0"/>
              </a:spcBef>
              <a:spcAft>
                <a:spcPts val="0"/>
              </a:spcAft>
              <a:buClr>
                <a:schemeClr val="lt1"/>
              </a:buClr>
              <a:buSzPts val="3700"/>
              <a:buNone/>
            </a:pPr>
            <a:r>
              <a:rPr lang="en-US"/>
              <a:t>CONTRIBUTION</a:t>
            </a:r>
            <a:endParaRPr/>
          </a:p>
        </p:txBody>
      </p:sp>
      <p:sp>
        <p:nvSpPr>
          <p:cNvPr id="346" name="Google Shape;346;g3cbda70a6aa_0_95"/>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347" name="Google Shape;347;g3cbda70a6aa_0_95"/>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348" name="Google Shape;348;g3cbda70a6aa_0_95"/>
          <p:cNvSpPr/>
          <p:nvPr/>
        </p:nvSpPr>
        <p:spPr>
          <a:xfrm>
            <a:off x="3809990" y="392445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349" name="Google Shape;349;g3cbda70a6aa_0_95"/>
          <p:cNvPicPr preferRelativeResize="0"/>
          <p:nvPr/>
        </p:nvPicPr>
        <p:blipFill>
          <a:blip r:embed="rId3">
            <a:alphaModFix/>
          </a:blip>
          <a:stretch>
            <a:fillRect/>
          </a:stretch>
        </p:blipFill>
        <p:spPr>
          <a:xfrm>
            <a:off x="3928406" y="2556024"/>
            <a:ext cx="1269433" cy="1257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7"/>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First Contribution</a:t>
            </a:r>
            <a:endParaRPr/>
          </a:p>
        </p:txBody>
      </p:sp>
      <p:sp>
        <p:nvSpPr>
          <p:cNvPr id="355" name="Google Shape;355;p17"/>
          <p:cNvSpPr txBox="1"/>
          <p:nvPr>
            <p:ph idx="1" type="body"/>
          </p:nvPr>
        </p:nvSpPr>
        <p:spPr>
          <a:xfrm>
            <a:off x="4537200" y="1276450"/>
            <a:ext cx="4149600" cy="29718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Step “Zero”</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Problem Observed: Teams jumped to data collection without:</a:t>
            </a:r>
            <a:endParaRPr b="0" sz="1600">
              <a:solidFill>
                <a:srgbClr val="000000"/>
              </a:solidFill>
            </a:endParaRPr>
          </a:p>
          <a:p>
            <a:pPr indent="-330200" lvl="0" marL="457200" rtl="0" algn="l">
              <a:spcBef>
                <a:spcPts val="300"/>
              </a:spcBef>
              <a:spcAft>
                <a:spcPts val="0"/>
              </a:spcAft>
              <a:buClr>
                <a:srgbClr val="000000"/>
              </a:buClr>
              <a:buSzPts val="1600"/>
              <a:buChar char="●"/>
            </a:pPr>
            <a:r>
              <a:rPr b="0" lang="en-US" sz="1600">
                <a:solidFill>
                  <a:srgbClr val="000000"/>
                </a:solidFill>
              </a:rPr>
              <a:t>Clear problem definition</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Defined system boundary</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Hazard analysis</a:t>
            </a:r>
            <a:endParaRPr b="0" sz="1600">
              <a:solidFill>
                <a:srgbClr val="000000"/>
              </a:solidFill>
            </a:endParaRPr>
          </a:p>
          <a:p>
            <a:pPr indent="0" lvl="0" marL="0" rtl="0" algn="l">
              <a:spcBef>
                <a:spcPts val="300"/>
              </a:spcBef>
              <a:spcAft>
                <a:spcPts val="0"/>
              </a:spcAft>
              <a:buNone/>
            </a:pPr>
            <a:r>
              <a:rPr b="0" lang="en-US" sz="1600">
                <a:solidFill>
                  <a:srgbClr val="000000"/>
                </a:solidFill>
              </a:rPr>
              <a:t>Step “Zero” Adds:</a:t>
            </a:r>
            <a:endParaRPr b="0" sz="1600">
              <a:solidFill>
                <a:srgbClr val="000000"/>
              </a:solidFill>
            </a:endParaRPr>
          </a:p>
          <a:p>
            <a:pPr indent="-330200" lvl="0" marL="457200" rtl="0" algn="l">
              <a:spcBef>
                <a:spcPts val="300"/>
              </a:spcBef>
              <a:spcAft>
                <a:spcPts val="0"/>
              </a:spcAft>
              <a:buClr>
                <a:srgbClr val="000000"/>
              </a:buClr>
              <a:buSzPts val="1600"/>
              <a:buChar char="●"/>
            </a:pPr>
            <a:r>
              <a:rPr b="0" lang="en-US" sz="1600">
                <a:solidFill>
                  <a:srgbClr val="000000"/>
                </a:solidFill>
              </a:rPr>
              <a:t>ML model problem definition </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System-level hazard definition</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i="0" sz="1600">
              <a:solidFill>
                <a:srgbClr val="000000"/>
              </a:solidFill>
              <a:latin typeface="Quattrocento Sans"/>
              <a:ea typeface="Quattrocento Sans"/>
              <a:cs typeface="Quattrocento Sans"/>
              <a:sym typeface="Quattrocento Sans"/>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356" name="Google Shape;356;p17"/>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57" name="Google Shape;357;p17"/>
          <p:cNvPicPr preferRelativeResize="0"/>
          <p:nvPr/>
        </p:nvPicPr>
        <p:blipFill rotWithShape="1">
          <a:blip r:embed="rId3">
            <a:alphaModFix/>
          </a:blip>
          <a:srcRect b="42115" l="0" r="81909" t="30372"/>
          <a:stretch/>
        </p:blipFill>
        <p:spPr>
          <a:xfrm>
            <a:off x="979375" y="1517575"/>
            <a:ext cx="2339400" cy="18519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358" name="Google Shape;358;p1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cbda70a6aa_0_43"/>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First Contribution</a:t>
            </a:r>
            <a:endParaRPr/>
          </a:p>
        </p:txBody>
      </p:sp>
      <p:sp>
        <p:nvSpPr>
          <p:cNvPr id="364" name="Google Shape;364;g3cbda70a6aa_0_43"/>
          <p:cNvSpPr txBox="1"/>
          <p:nvPr>
            <p:ph idx="1" type="body"/>
          </p:nvPr>
        </p:nvSpPr>
        <p:spPr>
          <a:xfrm>
            <a:off x="4537200" y="1276450"/>
            <a:ext cx="4149600" cy="14751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Step Five</a:t>
            </a:r>
            <a:r>
              <a:rPr b="0" i="0" lang="en-US" sz="1800" u="none" strike="noStrike">
                <a:solidFill>
                  <a:srgbClr val="000000"/>
                </a:solidFill>
                <a:latin typeface="Arial"/>
                <a:ea typeface="Arial"/>
                <a:cs typeface="Arial"/>
                <a:sym typeface="Arial"/>
              </a:rPr>
              <a:t>  </a:t>
            </a:r>
            <a:endParaRPr/>
          </a:p>
          <a:p>
            <a:pPr indent="-330200" lvl="0" marL="457200" rtl="0" algn="l">
              <a:spcBef>
                <a:spcPts val="300"/>
              </a:spcBef>
              <a:spcAft>
                <a:spcPts val="0"/>
              </a:spcAft>
              <a:buClr>
                <a:srgbClr val="000000"/>
              </a:buClr>
              <a:buSzPts val="1600"/>
              <a:buChar char="●"/>
            </a:pPr>
            <a:r>
              <a:rPr b="0" lang="en-US" sz="1600">
                <a:solidFill>
                  <a:srgbClr val="000000"/>
                </a:solidFill>
              </a:rPr>
              <a:t>Addresses the gap for supervised learning.</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Failure modes for data annotations, ground-truth, or reinforcement learning rewards.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365" name="Google Shape;365;g3cbda70a6aa_0_43"/>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66" name="Google Shape;366;g3cbda70a6aa_0_43"/>
          <p:cNvPicPr preferRelativeResize="0"/>
          <p:nvPr/>
        </p:nvPicPr>
        <p:blipFill rotWithShape="1">
          <a:blip r:embed="rId3">
            <a:alphaModFix/>
          </a:blip>
          <a:srcRect b="40845" l="60170" r="12663" t="25422"/>
          <a:stretch/>
        </p:blipFill>
        <p:spPr>
          <a:xfrm>
            <a:off x="661425"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367" name="Google Shape;367;g3cbda70a6aa_0_43"/>
          <p:cNvSpPr/>
          <p:nvPr/>
        </p:nvSpPr>
        <p:spPr>
          <a:xfrm>
            <a:off x="4799186" y="3166425"/>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Supervised Learning</a:t>
            </a:r>
            <a:endParaRPr b="1"/>
          </a:p>
        </p:txBody>
      </p:sp>
      <p:sp>
        <p:nvSpPr>
          <p:cNvPr id="368" name="Google Shape;368;g3cbda70a6aa_0_43"/>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369" name="Google Shape;369;g3cbda70a6aa_0_43"/>
          <p:cNvSpPr/>
          <p:nvPr/>
        </p:nvSpPr>
        <p:spPr>
          <a:xfrm>
            <a:off x="6605811" y="3166425"/>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Reinforcement Learning</a:t>
            </a:r>
            <a:endParaRPr b="1"/>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g3cbda70a6aa_0_82"/>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First Contribution</a:t>
            </a:r>
            <a:endParaRPr/>
          </a:p>
        </p:txBody>
      </p:sp>
      <p:sp>
        <p:nvSpPr>
          <p:cNvPr id="375" name="Google Shape;375;g3cbda70a6aa_0_82"/>
          <p:cNvSpPr txBox="1"/>
          <p:nvPr>
            <p:ph idx="1" type="body"/>
          </p:nvPr>
        </p:nvSpPr>
        <p:spPr>
          <a:xfrm>
            <a:off x="4537200" y="1543350"/>
            <a:ext cx="4149600" cy="28314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Step Five</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Addresses ML pipeline failures caused by:</a:t>
            </a:r>
            <a:endParaRPr b="0" sz="1600">
              <a:solidFill>
                <a:srgbClr val="000000"/>
              </a:solidFill>
            </a:endParaRPr>
          </a:p>
          <a:p>
            <a:pPr indent="-330200" lvl="0" marL="457200" rtl="0" algn="l">
              <a:spcBef>
                <a:spcPts val="300"/>
              </a:spcBef>
              <a:spcAft>
                <a:spcPts val="0"/>
              </a:spcAft>
              <a:buClr>
                <a:srgbClr val="000000"/>
              </a:buClr>
              <a:buSzPts val="1600"/>
              <a:buChar char="●"/>
            </a:pPr>
            <a:r>
              <a:rPr b="0" lang="en-US" sz="1600">
                <a:solidFill>
                  <a:srgbClr val="000000"/>
                </a:solidFill>
              </a:rPr>
              <a:t>Annotation bias</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Label noise</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Unintended optimization</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Rewards misaligned with safety critical scenarios</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376" name="Google Shape;376;g3cbda70a6aa_0_82"/>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77" name="Google Shape;377;g3cbda70a6aa_0_82"/>
          <p:cNvPicPr preferRelativeResize="0"/>
          <p:nvPr/>
        </p:nvPicPr>
        <p:blipFill rotWithShape="1">
          <a:blip r:embed="rId3">
            <a:alphaModFix/>
          </a:blip>
          <a:srcRect b="40845" l="60170" r="12663" t="25422"/>
          <a:stretch/>
        </p:blipFill>
        <p:spPr>
          <a:xfrm>
            <a:off x="661425"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378" name="Google Shape;378;g3cbda70a6aa_0_8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3cbda70a6aa_0_101"/>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SECOND</a:t>
            </a:r>
            <a:endParaRPr/>
          </a:p>
          <a:p>
            <a:pPr indent="0" lvl="0" marL="0" rtl="0" algn="ctr">
              <a:lnSpc>
                <a:spcPct val="100000"/>
              </a:lnSpc>
              <a:spcBef>
                <a:spcPts val="0"/>
              </a:spcBef>
              <a:spcAft>
                <a:spcPts val="0"/>
              </a:spcAft>
              <a:buClr>
                <a:schemeClr val="lt1"/>
              </a:buClr>
              <a:buSzPts val="3700"/>
              <a:buNone/>
            </a:pPr>
            <a:r>
              <a:rPr lang="en-US"/>
              <a:t>CONTRIBUTION</a:t>
            </a:r>
            <a:endParaRPr/>
          </a:p>
        </p:txBody>
      </p:sp>
      <p:sp>
        <p:nvSpPr>
          <p:cNvPr id="384" name="Google Shape;384;g3cbda70a6aa_0_101"/>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385" name="Google Shape;385;g3cbda70a6aa_0_101"/>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386" name="Google Shape;386;g3cbda70a6aa_0_101"/>
          <p:cNvSpPr/>
          <p:nvPr/>
        </p:nvSpPr>
        <p:spPr>
          <a:xfrm>
            <a:off x="3809990" y="399007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387" name="Google Shape;387;g3cbda70a6aa_0_101"/>
          <p:cNvPicPr preferRelativeResize="0"/>
          <p:nvPr/>
        </p:nvPicPr>
        <p:blipFill>
          <a:blip r:embed="rId3">
            <a:alphaModFix/>
          </a:blip>
          <a:stretch>
            <a:fillRect/>
          </a:stretch>
        </p:blipFill>
        <p:spPr>
          <a:xfrm>
            <a:off x="3928406" y="2621649"/>
            <a:ext cx="1269433" cy="1257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cbda70a6aa_0_10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Second Contribution</a:t>
            </a:r>
            <a:endParaRPr/>
          </a:p>
        </p:txBody>
      </p:sp>
      <p:sp>
        <p:nvSpPr>
          <p:cNvPr id="393" name="Google Shape;393;g3cbda70a6aa_0_107"/>
          <p:cNvSpPr txBox="1"/>
          <p:nvPr>
            <p:ph idx="1" type="body"/>
          </p:nvPr>
        </p:nvSpPr>
        <p:spPr>
          <a:xfrm>
            <a:off x="4537200" y="1227513"/>
            <a:ext cx="4149600" cy="31473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Risk Assessment Criteria</a:t>
            </a:r>
            <a:r>
              <a:rPr b="0" i="0" lang="en-US" sz="1800" u="none" strike="noStrike">
                <a:solidFill>
                  <a:srgbClr val="000000"/>
                </a:solidFill>
                <a:latin typeface="Arial"/>
                <a:ea typeface="Arial"/>
                <a:cs typeface="Arial"/>
                <a:sym typeface="Arial"/>
              </a:rPr>
              <a:t> </a:t>
            </a:r>
            <a:endParaRPr/>
          </a:p>
          <a:p>
            <a:pPr indent="-330200" lvl="0" marL="457200" rtl="0" algn="l">
              <a:spcBef>
                <a:spcPts val="300"/>
              </a:spcBef>
              <a:spcAft>
                <a:spcPts val="0"/>
              </a:spcAft>
              <a:buClr>
                <a:srgbClr val="000000"/>
              </a:buClr>
              <a:buSzPts val="1600"/>
              <a:buChar char="●"/>
            </a:pPr>
            <a:r>
              <a:rPr b="0" lang="en-US" sz="1600">
                <a:solidFill>
                  <a:srgbClr val="000000"/>
                </a:solidFill>
              </a:rPr>
              <a:t>Severity</a:t>
            </a:r>
            <a:r>
              <a:rPr b="0" lang="en-US" sz="1600">
                <a:solidFill>
                  <a:srgbClr val="000000"/>
                </a:solidFill>
              </a:rPr>
              <a:t>, Occurrence, Detection tables</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Example: Cause probability ≠ Failure probability</a:t>
            </a:r>
            <a:endParaRPr b="0" sz="1600">
              <a:solidFill>
                <a:srgbClr val="000000"/>
              </a:solidFill>
            </a:endParaRPr>
          </a:p>
          <a:p>
            <a:pPr indent="0" lvl="0" marL="0" rtl="0" algn="l">
              <a:spcBef>
                <a:spcPts val="300"/>
              </a:spcBef>
              <a:spcAft>
                <a:spcPts val="0"/>
              </a:spcAft>
              <a:buNone/>
            </a:pPr>
            <a:r>
              <a:t/>
            </a:r>
            <a:endParaRPr/>
          </a:p>
        </p:txBody>
      </p:sp>
      <p:sp>
        <p:nvSpPr>
          <p:cNvPr id="394" name="Google Shape;394;g3cbda70a6aa_0_10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395" name="Google Shape;395;g3cbda70a6aa_0_107"/>
          <p:cNvPicPr preferRelativeResize="0"/>
          <p:nvPr/>
        </p:nvPicPr>
        <p:blipFill>
          <a:blip r:embed="rId3">
            <a:alphaModFix/>
          </a:blip>
          <a:stretch>
            <a:fillRect/>
          </a:stretch>
        </p:blipFill>
        <p:spPr>
          <a:xfrm>
            <a:off x="457200" y="1601718"/>
            <a:ext cx="1898262" cy="1476900"/>
          </a:xfrm>
          <a:prstGeom prst="rect">
            <a:avLst/>
          </a:prstGeom>
          <a:noFill/>
          <a:ln>
            <a:noFill/>
          </a:ln>
          <a:effectLst>
            <a:outerShdw blurRad="114300" rotWithShape="0" algn="bl" dir="2880000" dist="76200">
              <a:srgbClr val="000000">
                <a:alpha val="50000"/>
              </a:srgbClr>
            </a:outerShdw>
          </a:effectLst>
        </p:spPr>
      </p:pic>
      <p:pic>
        <p:nvPicPr>
          <p:cNvPr id="396" name="Google Shape;396;g3cbda70a6aa_0_107"/>
          <p:cNvPicPr preferRelativeResize="0"/>
          <p:nvPr/>
        </p:nvPicPr>
        <p:blipFill>
          <a:blip r:embed="rId4">
            <a:alphaModFix/>
          </a:blip>
          <a:stretch>
            <a:fillRect/>
          </a:stretch>
        </p:blipFill>
        <p:spPr>
          <a:xfrm>
            <a:off x="927325" y="1818817"/>
            <a:ext cx="1986225" cy="1308325"/>
          </a:xfrm>
          <a:prstGeom prst="rect">
            <a:avLst/>
          </a:prstGeom>
          <a:noFill/>
          <a:ln>
            <a:noFill/>
          </a:ln>
          <a:effectLst>
            <a:outerShdw blurRad="114300" rotWithShape="0" algn="bl" dir="3120000" dist="76200">
              <a:srgbClr val="000000">
                <a:alpha val="50000"/>
              </a:srgbClr>
            </a:outerShdw>
          </a:effectLst>
        </p:spPr>
      </p:pic>
      <p:pic>
        <p:nvPicPr>
          <p:cNvPr id="397" name="Google Shape;397;g3cbda70a6aa_0_107"/>
          <p:cNvPicPr preferRelativeResize="0"/>
          <p:nvPr/>
        </p:nvPicPr>
        <p:blipFill rotWithShape="1">
          <a:blip r:embed="rId5">
            <a:alphaModFix/>
          </a:blip>
          <a:srcRect b="15326" l="0" r="0" t="0"/>
          <a:stretch/>
        </p:blipFill>
        <p:spPr>
          <a:xfrm>
            <a:off x="1439475" y="1968617"/>
            <a:ext cx="1846799" cy="1425650"/>
          </a:xfrm>
          <a:prstGeom prst="rect">
            <a:avLst/>
          </a:prstGeom>
          <a:noFill/>
          <a:ln>
            <a:noFill/>
          </a:ln>
          <a:effectLst>
            <a:outerShdw blurRad="114300" rotWithShape="0" algn="bl" dir="3000000" dist="76200">
              <a:srgbClr val="000000">
                <a:alpha val="50000"/>
              </a:srgbClr>
            </a:outerShdw>
          </a:effectLst>
        </p:spPr>
      </p:pic>
      <p:sp>
        <p:nvSpPr>
          <p:cNvPr id="398" name="Google Shape;398;g3cbda70a6aa_0_10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3cbda70a6aa_0_148"/>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Second Contribution</a:t>
            </a:r>
            <a:endParaRPr/>
          </a:p>
        </p:txBody>
      </p:sp>
      <p:sp>
        <p:nvSpPr>
          <p:cNvPr id="404" name="Google Shape;404;g3cbda70a6aa_0_148"/>
          <p:cNvSpPr txBox="1"/>
          <p:nvPr>
            <p:ph idx="1" type="body"/>
          </p:nvPr>
        </p:nvSpPr>
        <p:spPr>
          <a:xfrm>
            <a:off x="4537200" y="1227513"/>
            <a:ext cx="4149600" cy="31473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Risk Assessment Criteria</a:t>
            </a:r>
            <a:r>
              <a:rPr b="0" i="0" lang="en-US" sz="1800" u="none" strike="noStrike">
                <a:solidFill>
                  <a:srgbClr val="000000"/>
                </a:solidFill>
                <a:latin typeface="Arial"/>
                <a:ea typeface="Arial"/>
                <a:cs typeface="Arial"/>
                <a:sym typeface="Arial"/>
              </a:rPr>
              <a:t> </a:t>
            </a:r>
            <a:endParaRPr/>
          </a:p>
          <a:p>
            <a:pPr indent="-330200" lvl="0" marL="457200" rtl="0" algn="l">
              <a:spcBef>
                <a:spcPts val="300"/>
              </a:spcBef>
              <a:spcAft>
                <a:spcPts val="0"/>
              </a:spcAft>
              <a:buClr>
                <a:srgbClr val="000000"/>
              </a:buClr>
              <a:buSzPts val="1600"/>
              <a:buChar char="●"/>
            </a:pPr>
            <a:r>
              <a:rPr lang="en-US" sz="1600">
                <a:solidFill>
                  <a:srgbClr val="000000"/>
                </a:solidFill>
              </a:rPr>
              <a:t>Severity Table:</a:t>
            </a:r>
            <a:endParaRPr sz="1600">
              <a:solidFill>
                <a:srgbClr val="000000"/>
              </a:solidFill>
            </a:endParaRPr>
          </a:p>
          <a:p>
            <a:pPr indent="-330200" lvl="1" marL="914400" rtl="0" algn="l">
              <a:spcBef>
                <a:spcPts val="0"/>
              </a:spcBef>
              <a:spcAft>
                <a:spcPts val="0"/>
              </a:spcAft>
              <a:buClr>
                <a:srgbClr val="000000"/>
              </a:buClr>
              <a:buSzPts val="1600"/>
              <a:buChar char="○"/>
            </a:pPr>
            <a:r>
              <a:rPr b="0" lang="en-US" sz="1600">
                <a:solidFill>
                  <a:srgbClr val="000000"/>
                </a:solidFill>
              </a:rPr>
              <a:t>Changed product vocabulary to ML vocabulary</a:t>
            </a:r>
            <a:endParaRPr b="0"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Provided ML examples</a:t>
            </a:r>
            <a:endParaRPr sz="1600">
              <a:solidFill>
                <a:srgbClr val="000000"/>
              </a:solidFill>
            </a:endParaRPr>
          </a:p>
          <a:p>
            <a:pPr indent="-330200" lvl="0" marL="457200" rtl="0" algn="l">
              <a:spcBef>
                <a:spcPts val="0"/>
              </a:spcBef>
              <a:spcAft>
                <a:spcPts val="0"/>
              </a:spcAft>
              <a:buClr>
                <a:srgbClr val="000000"/>
              </a:buClr>
              <a:buSzPts val="1600"/>
              <a:buChar char="●"/>
            </a:pPr>
            <a:r>
              <a:rPr lang="en-US" sz="1600">
                <a:solidFill>
                  <a:srgbClr val="000000"/>
                </a:solidFill>
              </a:rPr>
              <a:t>Occurrence Table:</a:t>
            </a:r>
            <a:endParaRPr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Shifted from probability to quality management</a:t>
            </a:r>
            <a:endParaRPr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Defined model performance requirements and checks</a:t>
            </a:r>
            <a:endParaRPr sz="1600">
              <a:solidFill>
                <a:srgbClr val="000000"/>
              </a:solidFill>
            </a:endParaRPr>
          </a:p>
          <a:p>
            <a:pPr indent="-330200" lvl="0" marL="457200" rtl="0" algn="l">
              <a:spcBef>
                <a:spcPts val="0"/>
              </a:spcBef>
              <a:spcAft>
                <a:spcPts val="0"/>
              </a:spcAft>
              <a:buClr>
                <a:srgbClr val="000000"/>
              </a:buClr>
              <a:buSzPts val="1600"/>
              <a:buChar char="●"/>
            </a:pPr>
            <a:r>
              <a:rPr lang="en-US" sz="1600">
                <a:solidFill>
                  <a:srgbClr val="000000"/>
                </a:solidFill>
              </a:rPr>
              <a:t>Detection Table:</a:t>
            </a:r>
            <a:endParaRPr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Inspired by manufacturing quality </a:t>
            </a:r>
            <a:endParaRPr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Detection timing: before or after</a:t>
            </a:r>
            <a:endParaRPr sz="1600">
              <a:solidFill>
                <a:srgbClr val="000000"/>
              </a:solidFill>
            </a:endParaRPr>
          </a:p>
          <a:p>
            <a:pPr indent="-330200" lvl="1" marL="914400" rtl="0" algn="l">
              <a:spcBef>
                <a:spcPts val="0"/>
              </a:spcBef>
              <a:spcAft>
                <a:spcPts val="0"/>
              </a:spcAft>
              <a:buClr>
                <a:srgbClr val="000000"/>
              </a:buClr>
              <a:buSzPts val="1600"/>
              <a:buChar char="○"/>
            </a:pPr>
            <a:r>
              <a:rPr lang="en-US" sz="1600">
                <a:solidFill>
                  <a:srgbClr val="000000"/>
                </a:solidFill>
              </a:rPr>
              <a:t>Human vs. automation check</a:t>
            </a:r>
            <a:endParaRPr sz="1600">
              <a:solidFill>
                <a:srgbClr val="000000"/>
              </a:solidFill>
            </a:endParaRPr>
          </a:p>
          <a:p>
            <a:pPr indent="0" lvl="0" marL="0" rtl="0" algn="l">
              <a:spcBef>
                <a:spcPts val="300"/>
              </a:spcBef>
              <a:spcAft>
                <a:spcPts val="0"/>
              </a:spcAft>
              <a:buNone/>
            </a:pPr>
            <a:r>
              <a:t/>
            </a:r>
            <a:endParaRPr/>
          </a:p>
        </p:txBody>
      </p:sp>
      <p:sp>
        <p:nvSpPr>
          <p:cNvPr id="405" name="Google Shape;405;g3cbda70a6aa_0_148"/>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406" name="Google Shape;406;g3cbda70a6aa_0_148"/>
          <p:cNvPicPr preferRelativeResize="0"/>
          <p:nvPr/>
        </p:nvPicPr>
        <p:blipFill>
          <a:blip r:embed="rId3">
            <a:alphaModFix/>
          </a:blip>
          <a:stretch>
            <a:fillRect/>
          </a:stretch>
        </p:blipFill>
        <p:spPr>
          <a:xfrm>
            <a:off x="457200" y="1601718"/>
            <a:ext cx="1898262" cy="1476900"/>
          </a:xfrm>
          <a:prstGeom prst="rect">
            <a:avLst/>
          </a:prstGeom>
          <a:noFill/>
          <a:ln>
            <a:noFill/>
          </a:ln>
          <a:effectLst>
            <a:outerShdw blurRad="114300" rotWithShape="0" algn="bl" dir="2880000" dist="76200">
              <a:srgbClr val="000000">
                <a:alpha val="50000"/>
              </a:srgbClr>
            </a:outerShdw>
          </a:effectLst>
        </p:spPr>
      </p:pic>
      <p:pic>
        <p:nvPicPr>
          <p:cNvPr id="407" name="Google Shape;407;g3cbda70a6aa_0_148"/>
          <p:cNvPicPr preferRelativeResize="0"/>
          <p:nvPr/>
        </p:nvPicPr>
        <p:blipFill>
          <a:blip r:embed="rId4">
            <a:alphaModFix/>
          </a:blip>
          <a:stretch>
            <a:fillRect/>
          </a:stretch>
        </p:blipFill>
        <p:spPr>
          <a:xfrm>
            <a:off x="927325" y="1818817"/>
            <a:ext cx="1986225" cy="1308325"/>
          </a:xfrm>
          <a:prstGeom prst="rect">
            <a:avLst/>
          </a:prstGeom>
          <a:noFill/>
          <a:ln>
            <a:noFill/>
          </a:ln>
          <a:effectLst>
            <a:outerShdw blurRad="114300" rotWithShape="0" algn="bl" dir="3120000" dist="76200">
              <a:srgbClr val="000000">
                <a:alpha val="50000"/>
              </a:srgbClr>
            </a:outerShdw>
          </a:effectLst>
        </p:spPr>
      </p:pic>
      <p:pic>
        <p:nvPicPr>
          <p:cNvPr id="408" name="Google Shape;408;g3cbda70a6aa_0_148"/>
          <p:cNvPicPr preferRelativeResize="0"/>
          <p:nvPr/>
        </p:nvPicPr>
        <p:blipFill rotWithShape="1">
          <a:blip r:embed="rId5">
            <a:alphaModFix/>
          </a:blip>
          <a:srcRect b="15326" l="0" r="0" t="0"/>
          <a:stretch/>
        </p:blipFill>
        <p:spPr>
          <a:xfrm>
            <a:off x="1439475" y="1968617"/>
            <a:ext cx="1846799" cy="1425650"/>
          </a:xfrm>
          <a:prstGeom prst="rect">
            <a:avLst/>
          </a:prstGeom>
          <a:noFill/>
          <a:ln>
            <a:noFill/>
          </a:ln>
          <a:effectLst>
            <a:outerShdw blurRad="114300" rotWithShape="0" algn="bl" dir="3000000" dist="76200">
              <a:srgbClr val="000000">
                <a:alpha val="50000"/>
              </a:srgbClr>
            </a:outerShdw>
          </a:effectLst>
        </p:spPr>
      </p:pic>
      <p:sp>
        <p:nvSpPr>
          <p:cNvPr id="409" name="Google Shape;409;g3cbda70a6aa_0_148"/>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g3cbda70a6aa_0_114"/>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THIRD</a:t>
            </a:r>
            <a:endParaRPr/>
          </a:p>
          <a:p>
            <a:pPr indent="0" lvl="0" marL="0" rtl="0" algn="ctr">
              <a:lnSpc>
                <a:spcPct val="100000"/>
              </a:lnSpc>
              <a:spcBef>
                <a:spcPts val="0"/>
              </a:spcBef>
              <a:spcAft>
                <a:spcPts val="0"/>
              </a:spcAft>
              <a:buClr>
                <a:schemeClr val="lt1"/>
              </a:buClr>
              <a:buSzPts val="3700"/>
              <a:buNone/>
            </a:pPr>
            <a:r>
              <a:rPr lang="en-US"/>
              <a:t>CONTRIBUTION</a:t>
            </a:r>
            <a:endParaRPr/>
          </a:p>
        </p:txBody>
      </p:sp>
      <p:sp>
        <p:nvSpPr>
          <p:cNvPr id="415" name="Google Shape;415;g3cbda70a6aa_0_114"/>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416" name="Google Shape;416;g3cbda70a6aa_0_114"/>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417" name="Google Shape;417;g3cbda70a6aa_0_114"/>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418" name="Google Shape;418;g3cbda70a6aa_0_114"/>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cbda70a6aa_0_126"/>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Third Contribution</a:t>
            </a:r>
            <a:endParaRPr/>
          </a:p>
        </p:txBody>
      </p:sp>
      <p:sp>
        <p:nvSpPr>
          <p:cNvPr id="424" name="Google Shape;424;g3cbda70a6aa_0_126"/>
          <p:cNvSpPr txBox="1"/>
          <p:nvPr>
            <p:ph idx="1" type="body"/>
          </p:nvPr>
        </p:nvSpPr>
        <p:spPr>
          <a:xfrm>
            <a:off x="3352650" y="1543350"/>
            <a:ext cx="5334300" cy="28314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Safety Standards Alignment</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ML FMEA maps to:</a:t>
            </a:r>
            <a:endParaRPr b="0" sz="1600">
              <a:solidFill>
                <a:srgbClr val="000000"/>
              </a:solidFill>
            </a:endParaRPr>
          </a:p>
          <a:p>
            <a:pPr indent="-298450" lvl="0" marL="457200" rtl="0" algn="l">
              <a:lnSpc>
                <a:spcPct val="115000"/>
              </a:lnSpc>
              <a:spcBef>
                <a:spcPts val="1200"/>
              </a:spcBef>
              <a:spcAft>
                <a:spcPts val="0"/>
              </a:spcAft>
              <a:buClr>
                <a:schemeClr val="dk1"/>
              </a:buClr>
              <a:buSzPts val="1100"/>
              <a:buChar char="●"/>
            </a:pPr>
            <a:r>
              <a:rPr b="0" lang="en-US" sz="1600">
                <a:solidFill>
                  <a:srgbClr val="000000"/>
                </a:solidFill>
              </a:rPr>
              <a:t>ISO/PAS 8800 (process-level analysis)</a:t>
            </a:r>
            <a:endParaRPr b="0" sz="1600">
              <a:solidFill>
                <a:srgbClr val="000000"/>
              </a:solidFill>
            </a:endParaRPr>
          </a:p>
          <a:p>
            <a:pPr indent="-298450" lvl="0" marL="457200" rtl="0" algn="l">
              <a:lnSpc>
                <a:spcPct val="115000"/>
              </a:lnSpc>
              <a:spcBef>
                <a:spcPts val="0"/>
              </a:spcBef>
              <a:spcAft>
                <a:spcPts val="0"/>
              </a:spcAft>
              <a:buClr>
                <a:schemeClr val="dk1"/>
              </a:buClr>
              <a:buSzPts val="1100"/>
              <a:buChar char="●"/>
            </a:pPr>
            <a:r>
              <a:rPr b="0" lang="en-US" sz="1600">
                <a:solidFill>
                  <a:srgbClr val="000000"/>
                </a:solidFill>
              </a:rPr>
              <a:t>ISO 21448 (functional insufficiency)</a:t>
            </a:r>
            <a:endParaRPr b="0" sz="1600">
              <a:solidFill>
                <a:srgbClr val="000000"/>
              </a:solidFill>
            </a:endParaRPr>
          </a:p>
          <a:p>
            <a:pPr indent="-298450" lvl="0" marL="457200" rtl="0" algn="l">
              <a:lnSpc>
                <a:spcPct val="115000"/>
              </a:lnSpc>
              <a:spcBef>
                <a:spcPts val="0"/>
              </a:spcBef>
              <a:spcAft>
                <a:spcPts val="0"/>
              </a:spcAft>
              <a:buClr>
                <a:schemeClr val="dk1"/>
              </a:buClr>
              <a:buSzPts val="1100"/>
              <a:buChar char="●"/>
            </a:pPr>
            <a:r>
              <a:rPr b="0" lang="en-US" sz="1600">
                <a:solidFill>
                  <a:srgbClr val="000000"/>
                </a:solidFill>
              </a:rPr>
              <a:t>UL 4600 (data quality + V&amp;V arguments)</a:t>
            </a:r>
            <a:endParaRPr b="0" sz="1600">
              <a:solidFill>
                <a:srgbClr val="000000"/>
              </a:solidFill>
            </a:endParaRPr>
          </a:p>
          <a:p>
            <a:pPr indent="-298450" lvl="0" marL="457200" rtl="0" algn="l">
              <a:lnSpc>
                <a:spcPct val="115000"/>
              </a:lnSpc>
              <a:spcBef>
                <a:spcPts val="0"/>
              </a:spcBef>
              <a:spcAft>
                <a:spcPts val="0"/>
              </a:spcAft>
              <a:buClr>
                <a:schemeClr val="dk1"/>
              </a:buClr>
              <a:buSzPts val="1100"/>
              <a:buChar char="●"/>
            </a:pPr>
            <a:r>
              <a:rPr b="0" lang="en-US" sz="1600">
                <a:solidFill>
                  <a:srgbClr val="000000"/>
                </a:solidFill>
              </a:rPr>
              <a:t>MIL-STD-882E (PHA/FHA inputs)</a:t>
            </a:r>
            <a:endParaRPr b="0" sz="1600">
              <a:solidFill>
                <a:srgbClr val="000000"/>
              </a:solidFill>
            </a:endParaRPr>
          </a:p>
          <a:p>
            <a:pPr indent="0" lvl="0" marL="0" rtl="0" algn="l">
              <a:lnSpc>
                <a:spcPct val="115000"/>
              </a:lnSpc>
              <a:spcBef>
                <a:spcPts val="1200"/>
              </a:spcBef>
              <a:spcAft>
                <a:spcPts val="0"/>
              </a:spcAft>
              <a:buClr>
                <a:schemeClr val="dk1"/>
              </a:buClr>
              <a:buSzPts val="1100"/>
              <a:buFont typeface="Arial"/>
              <a:buNone/>
            </a:pPr>
            <a:r>
              <a:rPr b="0" lang="en-US" sz="1600">
                <a:solidFill>
                  <a:srgbClr val="000000"/>
                </a:solidFill>
              </a:rPr>
              <a:t>Key insight:</a:t>
            </a:r>
            <a:endParaRPr b="0" sz="1600">
              <a:solidFill>
                <a:srgbClr val="000000"/>
              </a:solidFill>
            </a:endParaRPr>
          </a:p>
          <a:p>
            <a:pPr indent="0" lvl="0" marL="0" rtl="0" algn="l">
              <a:lnSpc>
                <a:spcPct val="115000"/>
              </a:lnSpc>
              <a:spcBef>
                <a:spcPts val="1200"/>
              </a:spcBef>
              <a:spcAft>
                <a:spcPts val="0"/>
              </a:spcAft>
              <a:buClr>
                <a:schemeClr val="dk1"/>
              </a:buClr>
              <a:buSzPts val="1100"/>
              <a:buFont typeface="Arial"/>
              <a:buNone/>
            </a:pPr>
            <a:r>
              <a:rPr b="0" lang="en-US" sz="1600">
                <a:solidFill>
                  <a:srgbClr val="000000"/>
                </a:solidFill>
              </a:rPr>
              <a:t>ML FMEA artifacts become safety case evidence</a:t>
            </a:r>
            <a:endParaRPr b="0" sz="1600">
              <a:solidFill>
                <a:srgbClr val="000000"/>
              </a:solidFill>
            </a:endParaRPr>
          </a:p>
          <a:p>
            <a:pPr indent="0" lvl="0" marL="0" rtl="0" algn="l">
              <a:spcBef>
                <a:spcPts val="1200"/>
              </a:spcBef>
              <a:spcAft>
                <a:spcPts val="0"/>
              </a:spcAft>
              <a:buNone/>
            </a:pPr>
            <a:r>
              <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425" name="Google Shape;425;g3cbda70a6aa_0_12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426" name="Google Shape;426;g3cbda70a6aa_0_126"/>
          <p:cNvPicPr preferRelativeResize="0"/>
          <p:nvPr/>
        </p:nvPicPr>
        <p:blipFill rotWithShape="1">
          <a:blip r:embed="rId3">
            <a:alphaModFix/>
          </a:blip>
          <a:srcRect b="0" l="0" r="0" t="0"/>
          <a:stretch/>
        </p:blipFill>
        <p:spPr>
          <a:xfrm>
            <a:off x="727817" y="1244564"/>
            <a:ext cx="2021908" cy="2915443"/>
          </a:xfrm>
          <a:prstGeom prst="rect">
            <a:avLst/>
          </a:prstGeom>
          <a:noFill/>
          <a:ln>
            <a:noFill/>
          </a:ln>
          <a:effectLst>
            <a:outerShdw blurRad="292100" rotWithShape="0" algn="tl" dir="2700000" dist="139700">
              <a:srgbClr val="333333">
                <a:alpha val="65100"/>
              </a:srgbClr>
            </a:outerShdw>
          </a:effectLst>
        </p:spPr>
      </p:pic>
      <p:pic>
        <p:nvPicPr>
          <p:cNvPr id="427" name="Google Shape;427;g3cbda70a6aa_0_126"/>
          <p:cNvPicPr preferRelativeResize="0"/>
          <p:nvPr/>
        </p:nvPicPr>
        <p:blipFill rotWithShape="1">
          <a:blip r:embed="rId4">
            <a:alphaModFix/>
          </a:blip>
          <a:srcRect b="0" l="0" r="0" t="0"/>
          <a:stretch/>
        </p:blipFill>
        <p:spPr>
          <a:xfrm>
            <a:off x="457194" y="1498206"/>
            <a:ext cx="1995845" cy="2876551"/>
          </a:xfrm>
          <a:prstGeom prst="rect">
            <a:avLst/>
          </a:prstGeom>
          <a:noFill/>
          <a:ln>
            <a:noFill/>
          </a:ln>
          <a:effectLst>
            <a:outerShdw blurRad="292100" rotWithShape="0" algn="tl" dir="2700000" dist="139700">
              <a:srgbClr val="333333">
                <a:alpha val="65100"/>
              </a:srgbClr>
            </a:outerShdw>
          </a:effectLst>
        </p:spPr>
      </p:pic>
      <p:sp>
        <p:nvSpPr>
          <p:cNvPr id="428" name="Google Shape;428;g3cbda70a6aa_0_12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cbda70a6aa_0_120"/>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FOURTH</a:t>
            </a:r>
            <a:endParaRPr/>
          </a:p>
          <a:p>
            <a:pPr indent="0" lvl="0" marL="0" rtl="0" algn="ctr">
              <a:lnSpc>
                <a:spcPct val="100000"/>
              </a:lnSpc>
              <a:spcBef>
                <a:spcPts val="0"/>
              </a:spcBef>
              <a:spcAft>
                <a:spcPts val="0"/>
              </a:spcAft>
              <a:buClr>
                <a:schemeClr val="lt1"/>
              </a:buClr>
              <a:buSzPts val="3700"/>
              <a:buNone/>
            </a:pPr>
            <a:r>
              <a:rPr lang="en-US"/>
              <a:t>CONTRIBUTION</a:t>
            </a:r>
            <a:endParaRPr/>
          </a:p>
        </p:txBody>
      </p:sp>
      <p:sp>
        <p:nvSpPr>
          <p:cNvPr id="434" name="Google Shape;434;g3cbda70a6aa_0_120"/>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435" name="Google Shape;435;g3cbda70a6aa_0_120"/>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436" name="Google Shape;436;g3cbda70a6aa_0_120"/>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437" name="Google Shape;437;g3cbda70a6aa_0_120"/>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159" name="Shape 159"/>
        <p:cNvGrpSpPr/>
        <p:nvPr/>
      </p:nvGrpSpPr>
      <p:grpSpPr>
        <a:xfrm>
          <a:off x="0" y="0"/>
          <a:ext cx="0" cy="0"/>
          <a:chOff x="0" y="0"/>
          <a:chExt cx="0" cy="0"/>
        </a:xfrm>
      </p:grpSpPr>
      <p:sp>
        <p:nvSpPr>
          <p:cNvPr id="160" name="Google Shape;160;g3de0be7b1c2_0_12"/>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Executive Summary</a:t>
            </a:r>
            <a:endParaRPr/>
          </a:p>
        </p:txBody>
      </p:sp>
      <p:sp>
        <p:nvSpPr>
          <p:cNvPr id="161" name="Google Shape;161;g3de0be7b1c2_0_12"/>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i="0" lang="en-US" sz="600" u="none" cap="none" strike="noStrike">
                <a:solidFill>
                  <a:schemeClr val="dk1"/>
                </a:solidFill>
                <a:latin typeface="Arial"/>
                <a:ea typeface="Arial"/>
                <a:cs typeface="Arial"/>
                <a:sym typeface="Arial"/>
              </a:rPr>
              <a:t>‹#›</a:t>
            </a:fld>
            <a:endParaRPr b="0" i="0" sz="600" u="none" cap="none" strike="noStrike">
              <a:solidFill>
                <a:schemeClr val="dk1"/>
              </a:solidFill>
              <a:latin typeface="Arial"/>
              <a:ea typeface="Arial"/>
              <a:cs typeface="Arial"/>
              <a:sym typeface="Arial"/>
            </a:endParaRPr>
          </a:p>
        </p:txBody>
      </p:sp>
      <p:sp>
        <p:nvSpPr>
          <p:cNvPr id="162" name="Google Shape;162;g3de0be7b1c2_0_12"/>
          <p:cNvSpPr txBox="1"/>
          <p:nvPr>
            <p:ph idx="1" type="body"/>
          </p:nvPr>
        </p:nvSpPr>
        <p:spPr>
          <a:xfrm>
            <a:off x="3505200" y="994950"/>
            <a:ext cx="5181600" cy="3642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Problem</a:t>
            </a:r>
            <a:endParaRPr/>
          </a:p>
          <a:p>
            <a:pPr indent="0" lvl="0" marL="0" rtl="0" algn="l">
              <a:spcBef>
                <a:spcPts val="0"/>
              </a:spcBef>
              <a:spcAft>
                <a:spcPts val="0"/>
              </a:spcAft>
              <a:buNone/>
            </a:pPr>
            <a:r>
              <a:rPr b="0" lang="en-US"/>
              <a:t>Machine learning is increasingly embedded in safety-critical systems </a:t>
            </a:r>
            <a:endParaRPr b="0"/>
          </a:p>
          <a:p>
            <a:pPr indent="0" lvl="0" marL="0" rtl="0" algn="l">
              <a:spcBef>
                <a:spcPts val="0"/>
              </a:spcBef>
              <a:spcAft>
                <a:spcPts val="0"/>
              </a:spcAft>
              <a:buNone/>
            </a:pPr>
            <a:r>
              <a:t/>
            </a:r>
            <a:endParaRPr b="0"/>
          </a:p>
          <a:p>
            <a:pPr indent="0" lvl="0" marL="0" rtl="0" algn="l">
              <a:spcBef>
                <a:spcPts val="0"/>
              </a:spcBef>
              <a:spcAft>
                <a:spcPts val="0"/>
              </a:spcAft>
              <a:buNone/>
            </a:pPr>
            <a:r>
              <a:rPr lang="en-US"/>
              <a:t>Approach</a:t>
            </a:r>
            <a:endParaRPr/>
          </a:p>
          <a:p>
            <a:pPr indent="0" lvl="0" marL="0" rtl="0" algn="l">
              <a:spcBef>
                <a:spcPts val="0"/>
              </a:spcBef>
              <a:spcAft>
                <a:spcPts val="0"/>
              </a:spcAft>
              <a:buNone/>
            </a:pPr>
            <a:r>
              <a:rPr b="0" lang="en-US"/>
              <a:t>We applied and refined ML FMEA </a:t>
            </a:r>
            <a:endParaRPr b="0"/>
          </a:p>
          <a:p>
            <a:pPr indent="-317500" lvl="0" marL="457200" rtl="0" algn="l">
              <a:spcBef>
                <a:spcPts val="0"/>
              </a:spcBef>
              <a:spcAft>
                <a:spcPts val="0"/>
              </a:spcAft>
              <a:buSzPts val="1400"/>
              <a:buChar char="●"/>
            </a:pPr>
            <a:r>
              <a:rPr b="0" lang="en-US"/>
              <a:t>Autonomous Vehicle</a:t>
            </a:r>
            <a:endParaRPr b="0"/>
          </a:p>
          <a:p>
            <a:pPr indent="-317500" lvl="0" marL="457200" rtl="0" algn="l">
              <a:spcBef>
                <a:spcPts val="0"/>
              </a:spcBef>
              <a:spcAft>
                <a:spcPts val="0"/>
              </a:spcAft>
              <a:buSzPts val="1400"/>
              <a:buChar char="●"/>
            </a:pPr>
            <a:r>
              <a:rPr b="0" lang="en-US"/>
              <a:t>Humanoid Robot</a:t>
            </a:r>
            <a:endParaRPr b="0"/>
          </a:p>
          <a:p>
            <a:pPr indent="0" lvl="0" marL="457200" rtl="0" algn="l">
              <a:spcBef>
                <a:spcPts val="0"/>
              </a:spcBef>
              <a:spcAft>
                <a:spcPts val="0"/>
              </a:spcAft>
              <a:buNone/>
            </a:pPr>
            <a:r>
              <a:t/>
            </a:r>
            <a:endParaRPr b="0"/>
          </a:p>
          <a:p>
            <a:pPr indent="0" lvl="0" marL="0" rtl="0" algn="l">
              <a:spcBef>
                <a:spcPts val="0"/>
              </a:spcBef>
              <a:spcAft>
                <a:spcPts val="0"/>
              </a:spcAft>
              <a:buNone/>
            </a:pPr>
            <a:r>
              <a:rPr lang="en-US"/>
              <a:t>Impact</a:t>
            </a:r>
            <a:endParaRPr/>
          </a:p>
          <a:p>
            <a:pPr indent="-317500" lvl="0" marL="457200" rtl="0" algn="l">
              <a:spcBef>
                <a:spcPts val="0"/>
              </a:spcBef>
              <a:spcAft>
                <a:spcPts val="0"/>
              </a:spcAft>
              <a:buSzPts val="1400"/>
              <a:buChar char="●"/>
            </a:pPr>
            <a:r>
              <a:rPr b="0" lang="en-US"/>
              <a:t>A</a:t>
            </a:r>
            <a:r>
              <a:rPr b="0" lang="en-US"/>
              <a:t> structured, auditable method </a:t>
            </a:r>
            <a:endParaRPr b="0"/>
          </a:p>
          <a:p>
            <a:pPr indent="-317500" lvl="0" marL="457200" rtl="0" algn="l">
              <a:spcBef>
                <a:spcPts val="0"/>
              </a:spcBef>
              <a:spcAft>
                <a:spcPts val="0"/>
              </a:spcAft>
              <a:buSzPts val="1400"/>
              <a:buChar char="●"/>
            </a:pPr>
            <a:r>
              <a:rPr b="0" lang="en-US"/>
              <a:t>Standards-aligned risk management</a:t>
            </a:r>
            <a:endParaRPr b="0"/>
          </a:p>
          <a:p>
            <a:pPr indent="0" lvl="0" marL="0" rtl="0" algn="l">
              <a:spcBef>
                <a:spcPts val="0"/>
              </a:spcBef>
              <a:spcAft>
                <a:spcPts val="0"/>
              </a:spcAft>
              <a:buNone/>
            </a:pPr>
            <a:r>
              <a:t/>
            </a:r>
            <a:endParaRPr b="0"/>
          </a:p>
          <a:p>
            <a:pPr indent="-257175" lvl="0" marL="257175" rtl="0" algn="l">
              <a:spcBef>
                <a:spcPts val="300"/>
              </a:spcBef>
              <a:spcAft>
                <a:spcPts val="0"/>
              </a:spcAft>
              <a:buNone/>
            </a:pPr>
            <a:r>
              <a:t/>
            </a:r>
            <a:endParaRPr b="0"/>
          </a:p>
          <a:p>
            <a:pPr indent="-257175" lvl="0" marL="257175" rtl="0" algn="l">
              <a:spcBef>
                <a:spcPts val="300"/>
              </a:spcBef>
              <a:spcAft>
                <a:spcPts val="0"/>
              </a:spcAft>
              <a:buNone/>
            </a:pPr>
            <a:r>
              <a:t/>
            </a:r>
            <a:endParaRPr b="0"/>
          </a:p>
        </p:txBody>
      </p:sp>
      <p:pic>
        <p:nvPicPr>
          <p:cNvPr id="163" name="Google Shape;163;g3de0be7b1c2_0_12"/>
          <p:cNvPicPr preferRelativeResize="0"/>
          <p:nvPr/>
        </p:nvPicPr>
        <p:blipFill>
          <a:blip r:embed="rId3">
            <a:alphaModFix/>
          </a:blip>
          <a:stretch>
            <a:fillRect/>
          </a:stretch>
        </p:blipFill>
        <p:spPr>
          <a:xfrm>
            <a:off x="328900" y="1292500"/>
            <a:ext cx="2584200" cy="1345200"/>
          </a:xfrm>
          <a:prstGeom prst="roundRect">
            <a:avLst>
              <a:gd fmla="val 16667" name="adj"/>
            </a:avLst>
          </a:prstGeom>
          <a:noFill/>
          <a:ln>
            <a:noFill/>
          </a:ln>
          <a:effectLst>
            <a:outerShdw blurRad="114300" rotWithShape="0" algn="bl" dir="2760000" dist="76200">
              <a:srgbClr val="000000">
                <a:alpha val="50000"/>
              </a:srgbClr>
            </a:outerShdw>
          </a:effectLst>
        </p:spPr>
      </p:pic>
      <p:pic>
        <p:nvPicPr>
          <p:cNvPr id="164" name="Google Shape;164;g3de0be7b1c2_0_12"/>
          <p:cNvPicPr preferRelativeResize="0"/>
          <p:nvPr/>
        </p:nvPicPr>
        <p:blipFill>
          <a:blip r:embed="rId4">
            <a:alphaModFix/>
          </a:blip>
          <a:stretch>
            <a:fillRect/>
          </a:stretch>
        </p:blipFill>
        <p:spPr>
          <a:xfrm>
            <a:off x="385300" y="2864350"/>
            <a:ext cx="2471399" cy="1627900"/>
          </a:xfrm>
          <a:prstGeom prst="rect">
            <a:avLst/>
          </a:prstGeom>
          <a:noFill/>
          <a:ln>
            <a:noFill/>
          </a:ln>
          <a:effectLst>
            <a:outerShdw blurRad="114300" rotWithShape="0" algn="bl" dir="3120000" dist="76200">
              <a:srgbClr val="000000">
                <a:alpha val="50000"/>
              </a:srgbClr>
            </a:outerShdw>
          </a:effectLst>
        </p:spPr>
      </p:pic>
      <p:sp>
        <p:nvSpPr>
          <p:cNvPr id="165" name="Google Shape;165;g3de0be7b1c2_0_1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g3cbda70a6aa_0_133"/>
          <p:cNvSpPr/>
          <p:nvPr/>
        </p:nvSpPr>
        <p:spPr>
          <a:xfrm>
            <a:off x="655950" y="1353550"/>
            <a:ext cx="1520100" cy="1405500"/>
          </a:xfrm>
          <a:prstGeom prst="roundRect">
            <a:avLst>
              <a:gd fmla="val 16667" name="adj"/>
            </a:avLst>
          </a:prstGeom>
          <a:solidFill>
            <a:srgbClr val="FFFFFF"/>
          </a:solidFill>
          <a:ln>
            <a:noFill/>
          </a:ln>
          <a:effectLst>
            <a:outerShdw blurRad="228600" rotWithShape="0" algn="bl" dir="2700000" dist="15240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3" name="Google Shape;443;g3cbda70a6aa_0_133"/>
          <p:cNvSpPr/>
          <p:nvPr/>
        </p:nvSpPr>
        <p:spPr>
          <a:xfrm>
            <a:off x="2251800" y="1353550"/>
            <a:ext cx="1520100" cy="1405500"/>
          </a:xfrm>
          <a:prstGeom prst="roundRect">
            <a:avLst>
              <a:gd fmla="val 16667" name="adj"/>
            </a:avLst>
          </a:prstGeom>
          <a:solidFill>
            <a:srgbClr val="FFFFFF"/>
          </a:solidFill>
          <a:ln>
            <a:noFill/>
          </a:ln>
          <a:effectLst>
            <a:outerShdw blurRad="228600" rotWithShape="0" algn="bl" dir="2700000" dist="15240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4" name="Google Shape;444;g3cbda70a6aa_0_133"/>
          <p:cNvSpPr/>
          <p:nvPr/>
        </p:nvSpPr>
        <p:spPr>
          <a:xfrm>
            <a:off x="655950" y="2817735"/>
            <a:ext cx="1520100" cy="1405500"/>
          </a:xfrm>
          <a:prstGeom prst="roundRect">
            <a:avLst>
              <a:gd fmla="val 16667" name="adj"/>
            </a:avLst>
          </a:prstGeom>
          <a:solidFill>
            <a:srgbClr val="FFFFFF"/>
          </a:solidFill>
          <a:ln>
            <a:noFill/>
          </a:ln>
          <a:effectLst>
            <a:outerShdw blurRad="228600" rotWithShape="0" algn="bl" dir="2700000" dist="15240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5" name="Google Shape;445;g3cbda70a6aa_0_133"/>
          <p:cNvSpPr/>
          <p:nvPr/>
        </p:nvSpPr>
        <p:spPr>
          <a:xfrm>
            <a:off x="2251800" y="2817735"/>
            <a:ext cx="1520100" cy="1405500"/>
          </a:xfrm>
          <a:prstGeom prst="roundRect">
            <a:avLst>
              <a:gd fmla="val 16667" name="adj"/>
            </a:avLst>
          </a:prstGeom>
          <a:solidFill>
            <a:srgbClr val="FFFFFF"/>
          </a:solidFill>
          <a:ln>
            <a:noFill/>
          </a:ln>
          <a:effectLst>
            <a:outerShdw blurRad="228600" rotWithShape="0" algn="bl" dir="2700000" dist="15240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g3cbda70a6aa_0_133"/>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Fourth Contribution</a:t>
            </a:r>
            <a:endParaRPr/>
          </a:p>
        </p:txBody>
      </p:sp>
      <p:sp>
        <p:nvSpPr>
          <p:cNvPr id="447" name="Google Shape;447;g3cbda70a6aa_0_133"/>
          <p:cNvSpPr txBox="1"/>
          <p:nvPr>
            <p:ph idx="1" type="body"/>
          </p:nvPr>
        </p:nvSpPr>
        <p:spPr>
          <a:xfrm>
            <a:off x="4537200" y="1543350"/>
            <a:ext cx="4149600" cy="29058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Cross Industry Application</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Applied ML FMEA in:</a:t>
            </a:r>
            <a:endParaRPr b="0" sz="1600">
              <a:solidFill>
                <a:srgbClr val="000000"/>
              </a:solidFill>
            </a:endParaRPr>
          </a:p>
          <a:p>
            <a:pPr indent="-330200" lvl="0" marL="457200" rtl="0" algn="l">
              <a:spcBef>
                <a:spcPts val="300"/>
              </a:spcBef>
              <a:spcAft>
                <a:spcPts val="0"/>
              </a:spcAft>
              <a:buClr>
                <a:srgbClr val="000000"/>
              </a:buClr>
              <a:buSzPts val="1600"/>
              <a:buChar char="●"/>
            </a:pPr>
            <a:r>
              <a:rPr b="0" lang="en-US" sz="1600">
                <a:solidFill>
                  <a:srgbClr val="000000"/>
                </a:solidFill>
              </a:rPr>
              <a:t>Automotive and Mobility</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Aerospace/defense</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Humanoid </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Medical</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sz="1600">
                <a:solidFill>
                  <a:srgbClr val="000000"/>
                </a:solidFill>
              </a:rPr>
              <a:t>Lesson:</a:t>
            </a:r>
            <a:endParaRPr b="0" sz="1600">
              <a:solidFill>
                <a:srgbClr val="000000"/>
              </a:solidFill>
            </a:endParaRPr>
          </a:p>
          <a:p>
            <a:pPr indent="0" lvl="0" marL="0" rtl="0" algn="l">
              <a:spcBef>
                <a:spcPts val="300"/>
              </a:spcBef>
              <a:spcAft>
                <a:spcPts val="0"/>
              </a:spcAft>
              <a:buNone/>
            </a:pPr>
            <a:r>
              <a:rPr b="0" lang="en-US" sz="1600">
                <a:solidFill>
                  <a:srgbClr val="000000"/>
                </a:solidFill>
              </a:rPr>
              <a:t>The ML FMEA approach generalizes well across diverse applications</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448" name="Google Shape;448;g3cbda70a6aa_0_133"/>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449" name="Google Shape;449;g3cbda70a6aa_0_133"/>
          <p:cNvPicPr preferRelativeResize="0"/>
          <p:nvPr/>
        </p:nvPicPr>
        <p:blipFill>
          <a:blip r:embed="rId3">
            <a:alphaModFix/>
          </a:blip>
          <a:stretch>
            <a:fillRect/>
          </a:stretch>
        </p:blipFill>
        <p:spPr>
          <a:xfrm>
            <a:off x="2394045" y="1396324"/>
            <a:ext cx="1268306" cy="1268276"/>
          </a:xfrm>
          <a:prstGeom prst="rect">
            <a:avLst/>
          </a:prstGeom>
          <a:noFill/>
          <a:ln>
            <a:noFill/>
          </a:ln>
        </p:spPr>
      </p:pic>
      <p:pic>
        <p:nvPicPr>
          <p:cNvPr id="450" name="Google Shape;450;g3cbda70a6aa_0_133"/>
          <p:cNvPicPr preferRelativeResize="0"/>
          <p:nvPr/>
        </p:nvPicPr>
        <p:blipFill rotWithShape="1">
          <a:blip r:embed="rId4">
            <a:alphaModFix/>
          </a:blip>
          <a:srcRect b="25915" l="0" r="0" t="0"/>
          <a:stretch/>
        </p:blipFill>
        <p:spPr>
          <a:xfrm>
            <a:off x="713500" y="1543351"/>
            <a:ext cx="1404975" cy="928600"/>
          </a:xfrm>
          <a:prstGeom prst="rect">
            <a:avLst/>
          </a:prstGeom>
          <a:noFill/>
          <a:ln>
            <a:noFill/>
          </a:ln>
        </p:spPr>
      </p:pic>
      <p:pic>
        <p:nvPicPr>
          <p:cNvPr id="451" name="Google Shape;451;g3cbda70a6aa_0_133"/>
          <p:cNvPicPr preferRelativeResize="0"/>
          <p:nvPr/>
        </p:nvPicPr>
        <p:blipFill rotWithShape="1">
          <a:blip r:embed="rId5">
            <a:alphaModFix/>
          </a:blip>
          <a:srcRect b="29967" l="0" r="57615" t="0"/>
          <a:stretch/>
        </p:blipFill>
        <p:spPr>
          <a:xfrm>
            <a:off x="727317" y="3158085"/>
            <a:ext cx="1134269" cy="867025"/>
          </a:xfrm>
          <a:prstGeom prst="rect">
            <a:avLst/>
          </a:prstGeom>
          <a:noFill/>
          <a:ln>
            <a:noFill/>
          </a:ln>
        </p:spPr>
      </p:pic>
      <p:sp>
        <p:nvSpPr>
          <p:cNvPr id="452" name="Google Shape;452;g3cbda70a6aa_0_133"/>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453" name="Google Shape;453;g3cbda70a6aa_0_133"/>
          <p:cNvPicPr preferRelativeResize="0"/>
          <p:nvPr/>
        </p:nvPicPr>
        <p:blipFill>
          <a:blip r:embed="rId6">
            <a:alphaModFix/>
          </a:blip>
          <a:stretch>
            <a:fillRect/>
          </a:stretch>
        </p:blipFill>
        <p:spPr>
          <a:xfrm>
            <a:off x="2574483" y="3060682"/>
            <a:ext cx="965600" cy="9764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18"/>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APPLICATION EXAMPLES</a:t>
            </a:r>
            <a:endParaRPr/>
          </a:p>
        </p:txBody>
      </p:sp>
      <p:sp>
        <p:nvSpPr>
          <p:cNvPr id="459" name="Google Shape;459;p18"/>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460" name="Google Shape;460;p18"/>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461" name="Google Shape;461;p18"/>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462" name="Google Shape;462;p18"/>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g3cbda70a6aa_0_176"/>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AUTONOMOUS VEHICLE</a:t>
            </a:r>
            <a:endParaRPr/>
          </a:p>
        </p:txBody>
      </p:sp>
      <p:sp>
        <p:nvSpPr>
          <p:cNvPr id="468" name="Google Shape;468;g3cbda70a6aa_0_176"/>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469" name="Google Shape;469;g3cbda70a6aa_0_17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470" name="Google Shape;470;g3cbda70a6aa_0_176"/>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471" name="Google Shape;471;g3cbda70a6aa_0_176"/>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g3cbda70a6aa_0_188"/>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Autonomous Vehicle Example</a:t>
            </a:r>
            <a:endParaRPr/>
          </a:p>
        </p:txBody>
      </p:sp>
      <p:sp>
        <p:nvSpPr>
          <p:cNvPr id="477" name="Google Shape;477;g3cbda70a6aa_0_188"/>
          <p:cNvSpPr txBox="1"/>
          <p:nvPr>
            <p:ph idx="1" type="body"/>
          </p:nvPr>
        </p:nvSpPr>
        <p:spPr>
          <a:xfrm>
            <a:off x="4692325" y="1193340"/>
            <a:ext cx="3994500" cy="31380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b="0" lang="en-US">
                <a:solidFill>
                  <a:srgbClr val="000000"/>
                </a:solidFill>
              </a:rPr>
              <a:t>Model of Interest</a:t>
            </a:r>
            <a:endParaRPr b="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Road and Lane Model</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Within Perception subsystem</a:t>
            </a:r>
            <a:endParaRPr b="0" sz="1600">
              <a:solidFill>
                <a:srgbClr val="000000"/>
              </a:solidFill>
            </a:endParaRPr>
          </a:p>
          <a:p>
            <a:pPr indent="-257175" lvl="0" marL="257175" rtl="0" algn="l">
              <a:spcBef>
                <a:spcPts val="0"/>
              </a:spcBef>
              <a:spcAft>
                <a:spcPts val="0"/>
              </a:spcAft>
              <a:buNone/>
            </a:pPr>
            <a:r>
              <a:t/>
            </a:r>
            <a:endParaRPr b="0">
              <a:solidFill>
                <a:srgbClr val="000000"/>
              </a:solidFill>
            </a:endParaRPr>
          </a:p>
          <a:p>
            <a:pPr indent="0" lvl="0" marL="0" rtl="0" algn="l">
              <a:spcBef>
                <a:spcPts val="300"/>
              </a:spcBef>
              <a:spcAft>
                <a:spcPts val="0"/>
              </a:spcAft>
              <a:buNone/>
            </a:pPr>
            <a:r>
              <a:t/>
            </a:r>
            <a:endParaRPr/>
          </a:p>
        </p:txBody>
      </p:sp>
      <p:sp>
        <p:nvSpPr>
          <p:cNvPr id="478" name="Google Shape;478;g3cbda70a6aa_0_188"/>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479" name="Google Shape;479;g3cbda70a6aa_0_188"/>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480" name="Google Shape;480;g3cbda70a6aa_0_188"/>
          <p:cNvPicPr preferRelativeResize="0"/>
          <p:nvPr/>
        </p:nvPicPr>
        <p:blipFill rotWithShape="1">
          <a:blip r:embed="rId3">
            <a:alphaModFix/>
          </a:blip>
          <a:srcRect b="48744" l="44725" r="44743" t="28584"/>
          <a:stretch/>
        </p:blipFill>
        <p:spPr>
          <a:xfrm>
            <a:off x="2483832" y="1001056"/>
            <a:ext cx="1313910" cy="1590151"/>
          </a:xfrm>
          <a:prstGeom prst="rect">
            <a:avLst/>
          </a:prstGeom>
          <a:noFill/>
          <a:ln>
            <a:noFill/>
          </a:ln>
          <a:effectLst>
            <a:outerShdw blurRad="114300" rotWithShape="0" algn="bl" dir="2580000" dist="76200">
              <a:srgbClr val="000000">
                <a:alpha val="50000"/>
              </a:srgbClr>
            </a:outerShdw>
          </a:effectLst>
        </p:spPr>
      </p:pic>
      <p:pic>
        <p:nvPicPr>
          <p:cNvPr id="481" name="Google Shape;481;g3cbda70a6aa_0_188"/>
          <p:cNvPicPr preferRelativeResize="0"/>
          <p:nvPr/>
        </p:nvPicPr>
        <p:blipFill rotWithShape="1">
          <a:blip r:embed="rId3">
            <a:alphaModFix/>
          </a:blip>
          <a:srcRect b="13812" l="82574" r="6937" t="67930"/>
          <a:stretch/>
        </p:blipFill>
        <p:spPr>
          <a:xfrm>
            <a:off x="648904" y="1001056"/>
            <a:ext cx="1624750" cy="1590151"/>
          </a:xfrm>
          <a:prstGeom prst="rect">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g3cbda70a6aa_0_270"/>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Autonomous Vehicle Example</a:t>
            </a:r>
            <a:endParaRPr/>
          </a:p>
        </p:txBody>
      </p:sp>
      <p:sp>
        <p:nvSpPr>
          <p:cNvPr id="487" name="Google Shape;487;g3cbda70a6aa_0_270"/>
          <p:cNvSpPr txBox="1"/>
          <p:nvPr>
            <p:ph idx="1" type="body"/>
          </p:nvPr>
        </p:nvSpPr>
        <p:spPr>
          <a:xfrm>
            <a:off x="4692325" y="1193340"/>
            <a:ext cx="3994500" cy="31380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b="0" lang="en-US">
                <a:solidFill>
                  <a:srgbClr val="000000"/>
                </a:solidFill>
              </a:rPr>
              <a:t>Model of Interest</a:t>
            </a:r>
            <a:endParaRPr b="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Road and Lane Model</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Within Perception subsystem</a:t>
            </a:r>
            <a:endParaRPr b="0" sz="1600">
              <a:solidFill>
                <a:srgbClr val="000000"/>
              </a:solidFill>
            </a:endParaRPr>
          </a:p>
          <a:p>
            <a:pPr indent="-257175" lvl="0" marL="257175" rtl="0" algn="l">
              <a:spcBef>
                <a:spcPts val="0"/>
              </a:spcBef>
              <a:spcAft>
                <a:spcPts val="0"/>
              </a:spcAft>
              <a:buNone/>
            </a:pPr>
            <a:r>
              <a:t/>
            </a:r>
            <a:endParaRPr b="0">
              <a:solidFill>
                <a:srgbClr val="000000"/>
              </a:solidFill>
            </a:endParaRPr>
          </a:p>
          <a:p>
            <a:pPr indent="-257175" lvl="0" marL="257175" rtl="0" algn="l">
              <a:spcBef>
                <a:spcPts val="0"/>
              </a:spcBef>
              <a:spcAft>
                <a:spcPts val="0"/>
              </a:spcAft>
              <a:buNone/>
            </a:pPr>
            <a:r>
              <a:rPr b="0" lang="en-US">
                <a:solidFill>
                  <a:srgbClr val="000000"/>
                </a:solidFill>
              </a:rPr>
              <a:t>Functions</a:t>
            </a:r>
            <a:r>
              <a:rPr b="0" i="0" lang="en-US" sz="1800" u="none" strike="noStrike">
                <a:solidFill>
                  <a:srgbClr val="000000"/>
                </a:solidFill>
                <a:latin typeface="Arial"/>
                <a:ea typeface="Arial"/>
                <a:cs typeface="Arial"/>
                <a:sym typeface="Arial"/>
              </a:rPr>
              <a:t>  </a:t>
            </a:r>
            <a:endParaRPr/>
          </a:p>
          <a:p>
            <a:pPr indent="-330200" lvl="0" marL="457200" rtl="0" algn="l">
              <a:spcBef>
                <a:spcPts val="300"/>
              </a:spcBef>
              <a:spcAft>
                <a:spcPts val="0"/>
              </a:spcAft>
              <a:buClr>
                <a:srgbClr val="000000"/>
              </a:buClr>
              <a:buSzPts val="1600"/>
              <a:buAutoNum type="arabicPeriod"/>
            </a:pPr>
            <a:r>
              <a:rPr b="0" lang="en-US" sz="1600">
                <a:solidFill>
                  <a:srgbClr val="000000"/>
                </a:solidFill>
              </a:rPr>
              <a:t>Detect subject vehicle lane boundaries</a:t>
            </a:r>
            <a:endParaRPr b="0" sz="1600">
              <a:solidFill>
                <a:srgbClr val="000000"/>
              </a:solidFill>
            </a:endParaRPr>
          </a:p>
          <a:p>
            <a:pPr indent="-330200" lvl="0" marL="457200" rtl="0" algn="l">
              <a:spcBef>
                <a:spcPts val="0"/>
              </a:spcBef>
              <a:spcAft>
                <a:spcPts val="0"/>
              </a:spcAft>
              <a:buClr>
                <a:srgbClr val="000000"/>
              </a:buClr>
              <a:buSzPts val="1600"/>
              <a:buAutoNum type="arabicPeriod"/>
            </a:pPr>
            <a:r>
              <a:rPr b="0" lang="en-US" sz="1600">
                <a:solidFill>
                  <a:srgbClr val="000000"/>
                </a:solidFill>
              </a:rPr>
              <a:t>Detect adjacent lane boundaries</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a:solidFill>
                  <a:srgbClr val="000000"/>
                </a:solidFill>
              </a:rPr>
              <a:t>System hazards</a:t>
            </a:r>
            <a:endParaRPr b="0">
              <a:solidFill>
                <a:srgbClr val="000000"/>
              </a:solidFill>
            </a:endParaRPr>
          </a:p>
          <a:p>
            <a:pPr indent="-330200" lvl="0" marL="457200" rtl="0" algn="l">
              <a:spcBef>
                <a:spcPts val="300"/>
              </a:spcBef>
              <a:spcAft>
                <a:spcPts val="0"/>
              </a:spcAft>
              <a:buClr>
                <a:srgbClr val="000000"/>
              </a:buClr>
              <a:buSzPts val="1600"/>
              <a:buAutoNum type="arabicPeriod"/>
            </a:pPr>
            <a:r>
              <a:rPr b="0" lang="en-US" sz="1600">
                <a:solidFill>
                  <a:srgbClr val="000000"/>
                </a:solidFill>
              </a:rPr>
              <a:t>Lane departure</a:t>
            </a:r>
            <a:endParaRPr b="0" sz="1600">
              <a:solidFill>
                <a:srgbClr val="000000"/>
              </a:solidFill>
            </a:endParaRPr>
          </a:p>
          <a:p>
            <a:pPr indent="-330200" lvl="0" marL="457200" rtl="0" algn="l">
              <a:spcBef>
                <a:spcPts val="0"/>
              </a:spcBef>
              <a:spcAft>
                <a:spcPts val="0"/>
              </a:spcAft>
              <a:buClr>
                <a:srgbClr val="000000"/>
              </a:buClr>
              <a:buSzPts val="1600"/>
              <a:buAutoNum type="arabicPeriod"/>
            </a:pPr>
            <a:r>
              <a:rPr b="0" lang="en-US" sz="1600">
                <a:solidFill>
                  <a:srgbClr val="000000"/>
                </a:solidFill>
              </a:rPr>
              <a:t>Collision</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488" name="Google Shape;488;g3cbda70a6aa_0_270"/>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489" name="Google Shape;489;g3cbda70a6aa_0_27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490" name="Google Shape;490;g3cbda70a6aa_0_270"/>
          <p:cNvPicPr preferRelativeResize="0"/>
          <p:nvPr/>
        </p:nvPicPr>
        <p:blipFill>
          <a:blip r:embed="rId3">
            <a:alphaModFix/>
          </a:blip>
          <a:stretch>
            <a:fillRect/>
          </a:stretch>
        </p:blipFill>
        <p:spPr>
          <a:xfrm>
            <a:off x="457200" y="2837515"/>
            <a:ext cx="3614350" cy="1671377"/>
          </a:xfrm>
          <a:prstGeom prst="rect">
            <a:avLst/>
          </a:prstGeom>
          <a:noFill/>
          <a:ln>
            <a:noFill/>
          </a:ln>
        </p:spPr>
      </p:pic>
      <p:sp>
        <p:nvSpPr>
          <p:cNvPr id="491" name="Google Shape;491;g3cbda70a6aa_0_270"/>
          <p:cNvSpPr txBox="1"/>
          <p:nvPr>
            <p:ph idx="1" type="body"/>
          </p:nvPr>
        </p:nvSpPr>
        <p:spPr>
          <a:xfrm>
            <a:off x="590650" y="4465142"/>
            <a:ext cx="3393300" cy="448500"/>
          </a:xfrm>
          <a:prstGeom prst="rect">
            <a:avLst/>
          </a:prstGeom>
          <a:noFill/>
          <a:ln>
            <a:noFill/>
          </a:ln>
        </p:spPr>
        <p:txBody>
          <a:bodyPr anchorCtr="0" anchor="t" bIns="0" lIns="0" spcFirstLastPara="1" rIns="0" wrap="square" tIns="0">
            <a:noAutofit/>
          </a:bodyPr>
          <a:lstStyle/>
          <a:p>
            <a:pPr indent="0" lvl="0" marL="0" rtl="0" algn="ctr">
              <a:spcBef>
                <a:spcPts val="300"/>
              </a:spcBef>
              <a:spcAft>
                <a:spcPts val="0"/>
              </a:spcAft>
              <a:buNone/>
            </a:pPr>
            <a:r>
              <a:rPr b="0" lang="en-US" sz="1200">
                <a:solidFill>
                  <a:srgbClr val="3D85C6"/>
                </a:solidFill>
              </a:rPr>
              <a:t>Simplified architecture diagram</a:t>
            </a:r>
            <a:endParaRPr sz="1200">
              <a:solidFill>
                <a:srgbClr val="3D85C6"/>
              </a:solidFill>
            </a:endParaRPr>
          </a:p>
        </p:txBody>
      </p:sp>
      <p:pic>
        <p:nvPicPr>
          <p:cNvPr id="492" name="Google Shape;492;g3cbda70a6aa_0_270"/>
          <p:cNvPicPr preferRelativeResize="0"/>
          <p:nvPr/>
        </p:nvPicPr>
        <p:blipFill rotWithShape="1">
          <a:blip r:embed="rId4">
            <a:alphaModFix/>
          </a:blip>
          <a:srcRect b="48744" l="44725" r="44743" t="28584"/>
          <a:stretch/>
        </p:blipFill>
        <p:spPr>
          <a:xfrm>
            <a:off x="2483832" y="1001056"/>
            <a:ext cx="1313910" cy="1590151"/>
          </a:xfrm>
          <a:prstGeom prst="rect">
            <a:avLst/>
          </a:prstGeom>
          <a:noFill/>
          <a:ln>
            <a:noFill/>
          </a:ln>
          <a:effectLst>
            <a:outerShdw blurRad="114300" rotWithShape="0" algn="bl" dir="2580000" dist="76200">
              <a:srgbClr val="000000">
                <a:alpha val="50000"/>
              </a:srgbClr>
            </a:outerShdw>
          </a:effectLst>
        </p:spPr>
      </p:pic>
      <p:pic>
        <p:nvPicPr>
          <p:cNvPr id="493" name="Google Shape;493;g3cbda70a6aa_0_270"/>
          <p:cNvPicPr preferRelativeResize="0"/>
          <p:nvPr/>
        </p:nvPicPr>
        <p:blipFill rotWithShape="1">
          <a:blip r:embed="rId4">
            <a:alphaModFix/>
          </a:blip>
          <a:srcRect b="13812" l="82574" r="6937" t="67930"/>
          <a:stretch/>
        </p:blipFill>
        <p:spPr>
          <a:xfrm>
            <a:off x="648904" y="1001056"/>
            <a:ext cx="1624750" cy="1590151"/>
          </a:xfrm>
          <a:prstGeom prst="rect">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d336051bb7_0_0"/>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Autonomous Vehicle Example</a:t>
            </a:r>
            <a:endParaRPr/>
          </a:p>
        </p:txBody>
      </p:sp>
      <p:sp>
        <p:nvSpPr>
          <p:cNvPr id="499" name="Google Shape;499;g3d336051bb7_0_0"/>
          <p:cNvSpPr txBox="1"/>
          <p:nvPr>
            <p:ph idx="1" type="body"/>
          </p:nvPr>
        </p:nvSpPr>
        <p:spPr>
          <a:xfrm>
            <a:off x="3992300" y="1193350"/>
            <a:ext cx="4694400" cy="31380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a:solidFill>
                  <a:srgbClr val="000000"/>
                </a:solidFill>
              </a:rPr>
              <a:t>Step Zero Impact</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Without Step Zero:  </a:t>
            </a:r>
            <a:endParaRPr b="0">
              <a:solidFill>
                <a:srgbClr val="000000"/>
              </a:solidFill>
            </a:endParaRPr>
          </a:p>
          <a:p>
            <a:pPr indent="0" lvl="0" marL="457200" rtl="0" algn="l">
              <a:lnSpc>
                <a:spcPct val="115000"/>
              </a:lnSpc>
              <a:spcBef>
                <a:spcPts val="0"/>
              </a:spcBef>
              <a:spcAft>
                <a:spcPts val="0"/>
              </a:spcAft>
              <a:buNone/>
            </a:pPr>
            <a:r>
              <a:rPr b="0" lang="en-US" sz="1600">
                <a:solidFill>
                  <a:srgbClr val="000000"/>
                </a:solidFill>
              </a:rPr>
              <a:t>Unclear responsibility between Localization, Perception, Planning</a:t>
            </a:r>
            <a:endParaRPr b="0" sz="1600">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With Step Zero:  </a:t>
            </a:r>
            <a:endParaRPr b="0">
              <a:solidFill>
                <a:srgbClr val="000000"/>
              </a:solidFill>
            </a:endParaRPr>
          </a:p>
          <a:p>
            <a:pPr indent="0" lvl="0" marL="457200" rtl="0" algn="l">
              <a:lnSpc>
                <a:spcPct val="115000"/>
              </a:lnSpc>
              <a:spcBef>
                <a:spcPts val="0"/>
              </a:spcBef>
              <a:spcAft>
                <a:spcPts val="0"/>
              </a:spcAft>
              <a:buNone/>
            </a:pPr>
            <a:r>
              <a:rPr b="0" lang="en-US" sz="1600">
                <a:solidFill>
                  <a:srgbClr val="000000"/>
                </a:solidFill>
              </a:rPr>
              <a:t>Clear traceability: </a:t>
            </a:r>
            <a:endParaRPr b="0" sz="1600">
              <a:solidFill>
                <a:srgbClr val="000000"/>
              </a:solidFill>
            </a:endParaRPr>
          </a:p>
          <a:p>
            <a:pPr indent="0" lvl="0" marL="457200" rtl="0" algn="l">
              <a:lnSpc>
                <a:spcPct val="115000"/>
              </a:lnSpc>
              <a:spcBef>
                <a:spcPts val="0"/>
              </a:spcBef>
              <a:spcAft>
                <a:spcPts val="0"/>
              </a:spcAft>
              <a:buNone/>
            </a:pPr>
            <a:r>
              <a:rPr b="0" lang="en-US" sz="1600">
                <a:solidFill>
                  <a:srgbClr val="000000"/>
                </a:solidFill>
              </a:rPr>
              <a:t>Model -&gt; Lane Detection -&gt; Lateral localization -&gt; Lane keeping</a:t>
            </a:r>
            <a:endParaRPr b="0" sz="1600">
              <a:solidFill>
                <a:srgbClr val="000000"/>
              </a:solidFill>
            </a:endParaRPr>
          </a:p>
          <a:p>
            <a:pPr indent="0" lvl="0" marL="0" rtl="0" algn="l">
              <a:spcBef>
                <a:spcPts val="300"/>
              </a:spcBef>
              <a:spcAft>
                <a:spcPts val="0"/>
              </a:spcAft>
              <a:buNone/>
            </a:pPr>
            <a:r>
              <a:t/>
            </a:r>
            <a:endParaRPr/>
          </a:p>
        </p:txBody>
      </p:sp>
      <p:sp>
        <p:nvSpPr>
          <p:cNvPr id="500" name="Google Shape;500;g3d336051bb7_0_0"/>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01" name="Google Shape;501;g3d336051bb7_0_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02" name="Google Shape;502;g3d336051bb7_0_0"/>
          <p:cNvPicPr preferRelativeResize="0"/>
          <p:nvPr/>
        </p:nvPicPr>
        <p:blipFill rotWithShape="1">
          <a:blip r:embed="rId3">
            <a:alphaModFix/>
          </a:blip>
          <a:srcRect b="42115" l="0" r="81909" t="30372"/>
          <a:stretch/>
        </p:blipFill>
        <p:spPr>
          <a:xfrm>
            <a:off x="979375" y="1517575"/>
            <a:ext cx="2339400" cy="18519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3cbda70a6aa_0_24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Autonomous Vehicle Example</a:t>
            </a:r>
            <a:endParaRPr/>
          </a:p>
        </p:txBody>
      </p:sp>
      <p:sp>
        <p:nvSpPr>
          <p:cNvPr id="508" name="Google Shape;508;g3cbda70a6aa_0_247"/>
          <p:cNvSpPr txBox="1"/>
          <p:nvPr>
            <p:ph idx="1" type="body"/>
          </p:nvPr>
        </p:nvSpPr>
        <p:spPr>
          <a:xfrm>
            <a:off x="3992300" y="1193350"/>
            <a:ext cx="4694400" cy="31380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a:solidFill>
                  <a:srgbClr val="000000"/>
                </a:solidFill>
              </a:rPr>
              <a:t>Step Five Failures</a:t>
            </a:r>
            <a:endParaRPr>
              <a:solidFill>
                <a:srgbClr val="000000"/>
              </a:solidFill>
            </a:endParaRPr>
          </a:p>
          <a:p>
            <a:pPr indent="-330200" lvl="0" marL="457200" rtl="0" algn="l">
              <a:lnSpc>
                <a:spcPct val="115000"/>
              </a:lnSpc>
              <a:spcBef>
                <a:spcPts val="0"/>
              </a:spcBef>
              <a:spcAft>
                <a:spcPts val="0"/>
              </a:spcAft>
              <a:buClr>
                <a:srgbClr val="000000"/>
              </a:buClr>
              <a:buSzPts val="1600"/>
              <a:buAutoNum type="arabicPeriod"/>
            </a:pPr>
            <a:r>
              <a:rPr b="0" lang="en-US" sz="1600">
                <a:solidFill>
                  <a:srgbClr val="000000"/>
                </a:solidFill>
              </a:rPr>
              <a:t>Annotation bias -&gt; Skewed lane position</a:t>
            </a:r>
            <a:endParaRPr b="0" sz="1600">
              <a:solidFill>
                <a:srgbClr val="000000"/>
              </a:solidFill>
            </a:endParaRPr>
          </a:p>
          <a:p>
            <a:pPr indent="-330200" lvl="0" marL="457200" rtl="0" algn="l">
              <a:lnSpc>
                <a:spcPct val="115000"/>
              </a:lnSpc>
              <a:spcBef>
                <a:spcPts val="0"/>
              </a:spcBef>
              <a:spcAft>
                <a:spcPts val="0"/>
              </a:spcAft>
              <a:buClr>
                <a:srgbClr val="000000"/>
              </a:buClr>
              <a:buSzPts val="1600"/>
              <a:buAutoNum type="arabicPeriod"/>
            </a:pPr>
            <a:r>
              <a:rPr b="0" lang="en-US" sz="1600">
                <a:solidFill>
                  <a:srgbClr val="000000"/>
                </a:solidFill>
              </a:rPr>
              <a:t>Dataset mismatch -&gt; poor edge-case generalization</a:t>
            </a:r>
            <a:endParaRPr b="0" sz="1600">
              <a:solidFill>
                <a:srgbClr val="000000"/>
              </a:solidFill>
            </a:endParaRPr>
          </a:p>
          <a:p>
            <a:pPr indent="-330200" lvl="0" marL="457200" rtl="0" algn="l">
              <a:lnSpc>
                <a:spcPct val="115000"/>
              </a:lnSpc>
              <a:spcBef>
                <a:spcPts val="0"/>
              </a:spcBef>
              <a:spcAft>
                <a:spcPts val="0"/>
              </a:spcAft>
              <a:buClr>
                <a:srgbClr val="000000"/>
              </a:buClr>
              <a:buSzPts val="1600"/>
              <a:buAutoNum type="arabicPeriod"/>
            </a:pPr>
            <a:r>
              <a:rPr b="0" lang="en-US" sz="1600">
                <a:solidFill>
                  <a:srgbClr val="000000"/>
                </a:solidFill>
              </a:rPr>
              <a:t>Misaligned loss function -&gt; under/overcritical lane weighting </a:t>
            </a:r>
            <a:endParaRPr b="0" sz="1600">
              <a:solidFill>
                <a:srgbClr val="000000"/>
              </a:solidFill>
            </a:endParaRPr>
          </a:p>
          <a:p>
            <a:pPr indent="0" lvl="0" marL="0" rtl="0" algn="l">
              <a:lnSpc>
                <a:spcPct val="115000"/>
              </a:lnSpc>
              <a:spcBef>
                <a:spcPts val="0"/>
              </a:spcBef>
              <a:spcAft>
                <a:spcPts val="0"/>
              </a:spcAft>
              <a:buNone/>
            </a:pPr>
            <a:r>
              <a:t/>
            </a:r>
            <a:endParaRPr b="0" sz="1600">
              <a:solidFill>
                <a:srgbClr val="000000"/>
              </a:solidFill>
            </a:endParaRPr>
          </a:p>
          <a:p>
            <a:pPr indent="0" lvl="0" marL="0" rtl="0" algn="l">
              <a:lnSpc>
                <a:spcPct val="115000"/>
              </a:lnSpc>
              <a:spcBef>
                <a:spcPts val="0"/>
              </a:spcBef>
              <a:spcAft>
                <a:spcPts val="0"/>
              </a:spcAft>
              <a:buNone/>
            </a:pPr>
            <a:r>
              <a:rPr lang="en-US">
                <a:solidFill>
                  <a:srgbClr val="000000"/>
                </a:solidFill>
              </a:rPr>
              <a:t>Key Insight</a:t>
            </a:r>
            <a:endParaRPr>
              <a:solidFill>
                <a:srgbClr val="000000"/>
              </a:solidFill>
            </a:endParaRPr>
          </a:p>
          <a:p>
            <a:pPr indent="0" lvl="0" marL="0" rtl="0" algn="l">
              <a:lnSpc>
                <a:spcPct val="115000"/>
              </a:lnSpc>
              <a:spcBef>
                <a:spcPts val="0"/>
              </a:spcBef>
              <a:spcAft>
                <a:spcPts val="0"/>
              </a:spcAft>
              <a:buNone/>
            </a:pPr>
            <a:r>
              <a:rPr b="0" lang="en-US" sz="1600">
                <a:solidFill>
                  <a:srgbClr val="000000"/>
                </a:solidFill>
              </a:rPr>
              <a:t>Model trained correctly but optimization objective did not equal system safety objective</a:t>
            </a:r>
            <a:endParaRPr b="0" sz="1600">
              <a:solidFill>
                <a:srgbClr val="000000"/>
              </a:solidFill>
            </a:endParaRPr>
          </a:p>
          <a:p>
            <a:pPr indent="0" lvl="0" marL="0" rtl="0" algn="l">
              <a:lnSpc>
                <a:spcPct val="115000"/>
              </a:lnSpc>
              <a:spcBef>
                <a:spcPts val="0"/>
              </a:spcBef>
              <a:spcAft>
                <a:spcPts val="0"/>
              </a:spcAft>
              <a:buNone/>
            </a:pPr>
            <a:r>
              <a:rPr b="0" lang="en-US" sz="1600">
                <a:solidFill>
                  <a:srgbClr val="000000"/>
                </a:solidFill>
              </a:rPr>
              <a:t> </a:t>
            </a:r>
            <a:endParaRPr b="0" sz="1600">
              <a:solidFill>
                <a:srgbClr val="000000"/>
              </a:solidFill>
            </a:endParaRPr>
          </a:p>
          <a:p>
            <a:pPr indent="0" lvl="0" marL="0" rtl="0" algn="l">
              <a:spcBef>
                <a:spcPts val="300"/>
              </a:spcBef>
              <a:spcAft>
                <a:spcPts val="0"/>
              </a:spcAft>
              <a:buNone/>
            </a:pPr>
            <a:r>
              <a:t/>
            </a:r>
            <a:endParaRPr/>
          </a:p>
        </p:txBody>
      </p:sp>
      <p:sp>
        <p:nvSpPr>
          <p:cNvPr id="509" name="Google Shape;509;g3cbda70a6aa_0_24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10" name="Google Shape;510;g3cbda70a6aa_0_24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11" name="Google Shape;511;g3cbda70a6aa_0_247"/>
          <p:cNvPicPr preferRelativeResize="0"/>
          <p:nvPr/>
        </p:nvPicPr>
        <p:blipFill rotWithShape="1">
          <a:blip r:embed="rId3">
            <a:alphaModFix/>
          </a:blip>
          <a:srcRect b="40845" l="60170" r="12663" t="25422"/>
          <a:stretch/>
        </p:blipFill>
        <p:spPr>
          <a:xfrm>
            <a:off x="530171"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3cbda70a6aa_0_256"/>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Autonomous Vehicle Example</a:t>
            </a:r>
            <a:endParaRPr/>
          </a:p>
        </p:txBody>
      </p:sp>
      <p:sp>
        <p:nvSpPr>
          <p:cNvPr id="517" name="Google Shape;517;g3cbda70a6aa_0_256"/>
          <p:cNvSpPr txBox="1"/>
          <p:nvPr>
            <p:ph idx="1" type="body"/>
          </p:nvPr>
        </p:nvSpPr>
        <p:spPr>
          <a:xfrm>
            <a:off x="4232925" y="1509425"/>
            <a:ext cx="4453800" cy="28218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a:solidFill>
                  <a:srgbClr val="000000"/>
                </a:solidFill>
              </a:rPr>
              <a:t>AV Takeaway</a:t>
            </a:r>
            <a:endParaRPr>
              <a:solidFill>
                <a:srgbClr val="000000"/>
              </a:solidFill>
            </a:endParaRPr>
          </a:p>
          <a:p>
            <a:pPr indent="0" lvl="0" marL="0" rtl="0" algn="l">
              <a:lnSpc>
                <a:spcPct val="115000"/>
              </a:lnSpc>
              <a:spcBef>
                <a:spcPts val="1200"/>
              </a:spcBef>
              <a:spcAft>
                <a:spcPts val="0"/>
              </a:spcAft>
              <a:buNone/>
            </a:pPr>
            <a:r>
              <a:rPr b="0" lang="en-US" sz="1600">
                <a:solidFill>
                  <a:srgbClr val="000000"/>
                </a:solidFill>
              </a:rPr>
              <a:t>Benefits of ML FMEA:</a:t>
            </a:r>
            <a:endParaRPr b="0" sz="1600">
              <a:solidFill>
                <a:srgbClr val="000000"/>
              </a:solidFill>
            </a:endParaRPr>
          </a:p>
          <a:p>
            <a:pPr indent="-330200" lvl="0" marL="457200" rtl="0" algn="l">
              <a:lnSpc>
                <a:spcPct val="115000"/>
              </a:lnSpc>
              <a:spcBef>
                <a:spcPts val="1200"/>
              </a:spcBef>
              <a:spcAft>
                <a:spcPts val="0"/>
              </a:spcAft>
              <a:buClr>
                <a:srgbClr val="000000"/>
              </a:buClr>
              <a:buSzPts val="1600"/>
              <a:buChar char="●"/>
            </a:pPr>
            <a:r>
              <a:rPr b="0" lang="en-US" sz="1600">
                <a:solidFill>
                  <a:srgbClr val="000000"/>
                </a:solidFill>
              </a:rPr>
              <a:t>Traceable link from annotation → system hazard</a:t>
            </a:r>
            <a:endParaRPr b="0"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Explicit identification of functional insufficiencies (SOTIF relevance)</a:t>
            </a:r>
            <a:endParaRPr b="0"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Structured mitigation prioritization</a:t>
            </a:r>
            <a:r>
              <a:rPr b="0" lang="en-US" sz="1600">
                <a:solidFill>
                  <a:srgbClr val="000000"/>
                </a:solidFill>
              </a:rPr>
              <a:t> </a:t>
            </a:r>
            <a:endParaRPr b="0" sz="1600">
              <a:solidFill>
                <a:srgbClr val="000000"/>
              </a:solidFill>
            </a:endParaRPr>
          </a:p>
          <a:p>
            <a:pPr indent="0" lvl="0" marL="0" rtl="0" algn="l">
              <a:spcBef>
                <a:spcPts val="1200"/>
              </a:spcBef>
              <a:spcAft>
                <a:spcPts val="0"/>
              </a:spcAft>
              <a:buNone/>
            </a:pPr>
            <a:r>
              <a:t/>
            </a:r>
            <a:endParaRPr/>
          </a:p>
        </p:txBody>
      </p:sp>
      <p:sp>
        <p:nvSpPr>
          <p:cNvPr id="518" name="Google Shape;518;g3cbda70a6aa_0_25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19" name="Google Shape;519;g3cbda70a6aa_0_25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20" name="Google Shape;520;g3cbda70a6aa_0_256"/>
          <p:cNvPicPr preferRelativeResize="0"/>
          <p:nvPr/>
        </p:nvPicPr>
        <p:blipFill rotWithShape="1">
          <a:blip r:embed="rId3">
            <a:alphaModFix/>
          </a:blip>
          <a:srcRect b="48744" l="44725" r="44743" t="28584"/>
          <a:stretch/>
        </p:blipFill>
        <p:spPr>
          <a:xfrm>
            <a:off x="2292132" y="1776681"/>
            <a:ext cx="1313910" cy="1590151"/>
          </a:xfrm>
          <a:prstGeom prst="rect">
            <a:avLst/>
          </a:prstGeom>
          <a:noFill/>
          <a:ln>
            <a:noFill/>
          </a:ln>
          <a:effectLst>
            <a:outerShdw blurRad="114300" rotWithShape="0" algn="bl" dir="2580000" dist="76200">
              <a:srgbClr val="000000">
                <a:alpha val="50000"/>
              </a:srgbClr>
            </a:outerShdw>
          </a:effectLst>
        </p:spPr>
      </p:pic>
      <p:pic>
        <p:nvPicPr>
          <p:cNvPr id="521" name="Google Shape;521;g3cbda70a6aa_0_256"/>
          <p:cNvPicPr preferRelativeResize="0"/>
          <p:nvPr/>
        </p:nvPicPr>
        <p:blipFill rotWithShape="1">
          <a:blip r:embed="rId3">
            <a:alphaModFix/>
          </a:blip>
          <a:srcRect b="13812" l="82574" r="6937" t="67930"/>
          <a:stretch/>
        </p:blipFill>
        <p:spPr>
          <a:xfrm>
            <a:off x="457204" y="1776681"/>
            <a:ext cx="1624750" cy="1590151"/>
          </a:xfrm>
          <a:prstGeom prst="rect">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g3cbda70a6aa_0_182"/>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HUMANOID ROBOT</a:t>
            </a:r>
            <a:endParaRPr/>
          </a:p>
        </p:txBody>
      </p:sp>
      <p:sp>
        <p:nvSpPr>
          <p:cNvPr id="527" name="Google Shape;527;g3cbda70a6aa_0_182"/>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528" name="Google Shape;528;g3cbda70a6aa_0_182"/>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529" name="Google Shape;529;g3cbda70a6aa_0_182"/>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530" name="Google Shape;530;g3cbda70a6aa_0_182"/>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g3cbda70a6aa_0_226"/>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Humanoid Robot Example</a:t>
            </a:r>
            <a:endParaRPr/>
          </a:p>
        </p:txBody>
      </p:sp>
      <p:sp>
        <p:nvSpPr>
          <p:cNvPr id="536" name="Google Shape;536;g3cbda70a6aa_0_22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37" name="Google Shape;537;g3cbda70a6aa_0_22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538" name="Google Shape;538;g3cbda70a6aa_0_226"/>
          <p:cNvSpPr txBox="1"/>
          <p:nvPr>
            <p:ph idx="1" type="body"/>
          </p:nvPr>
        </p:nvSpPr>
        <p:spPr>
          <a:xfrm>
            <a:off x="5337650" y="1193350"/>
            <a:ext cx="3533400" cy="31380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b="0" lang="en-US">
                <a:solidFill>
                  <a:srgbClr val="000000"/>
                </a:solidFill>
              </a:rPr>
              <a:t>Models of Interest</a:t>
            </a:r>
            <a:endParaRPr b="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Perception: Human Detection Model</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Control: Actuation Control Policy Model</a:t>
            </a:r>
            <a:endParaRPr b="0" sz="1600">
              <a:solidFill>
                <a:srgbClr val="000000"/>
              </a:solidFill>
            </a:endParaRPr>
          </a:p>
          <a:p>
            <a:pPr indent="0" lvl="0" marL="0" rtl="0" algn="l">
              <a:spcBef>
                <a:spcPts val="0"/>
              </a:spcBef>
              <a:spcAft>
                <a:spcPts val="0"/>
              </a:spcAft>
              <a:buNone/>
            </a:pPr>
            <a:r>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pic>
        <p:nvPicPr>
          <p:cNvPr id="539" name="Google Shape;539;g3cbda70a6aa_0_226"/>
          <p:cNvPicPr preferRelativeResize="0"/>
          <p:nvPr/>
        </p:nvPicPr>
        <p:blipFill rotWithShape="1">
          <a:blip r:embed="rId3">
            <a:alphaModFix/>
          </a:blip>
          <a:srcRect b="4997" l="32010" r="0" t="0"/>
          <a:stretch/>
        </p:blipFill>
        <p:spPr>
          <a:xfrm>
            <a:off x="821964" y="953476"/>
            <a:ext cx="3097500" cy="2885700"/>
          </a:xfrm>
          <a:prstGeom prst="roundRect">
            <a:avLst>
              <a:gd fmla="val 16667" name="adj"/>
            </a:avLst>
          </a:prstGeom>
          <a:noFill/>
          <a:ln>
            <a:noFill/>
          </a:ln>
          <a:effectLst>
            <a:outerShdw blurRad="114300" rotWithShape="0" algn="bl" dir="2700000" dist="76200">
              <a:srgbClr val="000000">
                <a:alpha val="50000"/>
              </a:srgbClr>
            </a:outerShdw>
          </a:effectLst>
        </p:spPr>
      </p:pic>
      <p:sp>
        <p:nvSpPr>
          <p:cNvPr id="540" name="Google Shape;540;g3cbda70a6aa_0_226"/>
          <p:cNvSpPr txBox="1"/>
          <p:nvPr>
            <p:ph idx="1" type="body"/>
          </p:nvPr>
        </p:nvSpPr>
        <p:spPr>
          <a:xfrm>
            <a:off x="822050" y="3915736"/>
            <a:ext cx="3097500" cy="809400"/>
          </a:xfrm>
          <a:prstGeom prst="rect">
            <a:avLst/>
          </a:prstGeom>
          <a:noFill/>
          <a:ln>
            <a:noFill/>
          </a:ln>
        </p:spPr>
        <p:txBody>
          <a:bodyPr anchorCtr="0" anchor="t" bIns="0" lIns="0" spcFirstLastPara="1" rIns="0" wrap="square" tIns="0">
            <a:noAutofit/>
          </a:bodyPr>
          <a:lstStyle/>
          <a:p>
            <a:pPr indent="-257175" lvl="0" marL="257175" rtl="0" algn="ctr">
              <a:spcBef>
                <a:spcPts val="0"/>
              </a:spcBef>
              <a:spcAft>
                <a:spcPts val="0"/>
              </a:spcAft>
              <a:buNone/>
            </a:pPr>
            <a:r>
              <a:rPr b="0" lang="en-US">
                <a:solidFill>
                  <a:srgbClr val="000000"/>
                </a:solidFill>
              </a:rPr>
              <a:t>Warehouse Use Case</a:t>
            </a:r>
            <a:endParaRPr b="0">
              <a:solidFill>
                <a:srgbClr val="000000"/>
              </a:solidFill>
            </a:endParaRPr>
          </a:p>
          <a:p>
            <a:pPr indent="-257175" lvl="0" marL="257175" rtl="0" algn="ctr">
              <a:spcBef>
                <a:spcPts val="0"/>
              </a:spcBef>
              <a:spcAft>
                <a:spcPts val="0"/>
              </a:spcAft>
              <a:buNone/>
            </a:pPr>
            <a:r>
              <a:rPr b="0" lang="en-US">
                <a:solidFill>
                  <a:srgbClr val="000000"/>
                </a:solidFill>
              </a:rPr>
              <a:t>Humanoid Robot</a:t>
            </a:r>
            <a:endParaRPr b="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169" name="Shape 169"/>
        <p:cNvGrpSpPr/>
        <p:nvPr/>
      </p:nvGrpSpPr>
      <p:grpSpPr>
        <a:xfrm>
          <a:off x="0" y="0"/>
          <a:ext cx="0" cy="0"/>
          <a:chOff x="0" y="0"/>
          <a:chExt cx="0" cy="0"/>
        </a:xfrm>
      </p:grpSpPr>
      <p:sp>
        <p:nvSpPr>
          <p:cNvPr id="170" name="Google Shape;170;g3d5ea7f612f_0_0"/>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Executive Summary</a:t>
            </a:r>
            <a:endParaRPr/>
          </a:p>
        </p:txBody>
      </p:sp>
      <p:sp>
        <p:nvSpPr>
          <p:cNvPr id="171" name="Google Shape;171;g3d5ea7f612f_0_0"/>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i="0" lang="en-US" sz="600" u="none" cap="none" strike="noStrike">
                <a:solidFill>
                  <a:schemeClr val="dk1"/>
                </a:solidFill>
                <a:latin typeface="Arial"/>
                <a:ea typeface="Arial"/>
                <a:cs typeface="Arial"/>
                <a:sym typeface="Arial"/>
              </a:rPr>
              <a:t>‹#›</a:t>
            </a:fld>
            <a:endParaRPr b="0" i="0" sz="600" u="none" cap="none" strike="noStrike">
              <a:solidFill>
                <a:schemeClr val="dk1"/>
              </a:solidFill>
              <a:latin typeface="Arial"/>
              <a:ea typeface="Arial"/>
              <a:cs typeface="Arial"/>
              <a:sym typeface="Arial"/>
            </a:endParaRPr>
          </a:p>
        </p:txBody>
      </p:sp>
      <p:sp>
        <p:nvSpPr>
          <p:cNvPr id="172" name="Google Shape;172;g3d5ea7f612f_0_0"/>
          <p:cNvSpPr txBox="1"/>
          <p:nvPr>
            <p:ph idx="1" type="body"/>
          </p:nvPr>
        </p:nvSpPr>
        <p:spPr>
          <a:xfrm>
            <a:off x="1846513" y="4384838"/>
            <a:ext cx="1679400" cy="689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a:t>Theory</a:t>
            </a:r>
            <a:endParaRPr b="0"/>
          </a:p>
          <a:p>
            <a:pPr indent="-257175" lvl="0" marL="257175" rtl="0" algn="ctr">
              <a:spcBef>
                <a:spcPts val="300"/>
              </a:spcBef>
              <a:spcAft>
                <a:spcPts val="0"/>
              </a:spcAft>
              <a:buNone/>
            </a:pPr>
            <a:r>
              <a:t/>
            </a:r>
            <a:endParaRPr b="0"/>
          </a:p>
          <a:p>
            <a:pPr indent="-257175" lvl="0" marL="257175" rtl="0" algn="ctr">
              <a:spcBef>
                <a:spcPts val="300"/>
              </a:spcBef>
              <a:spcAft>
                <a:spcPts val="0"/>
              </a:spcAft>
              <a:buNone/>
            </a:pPr>
            <a:r>
              <a:t/>
            </a:r>
            <a:endParaRPr b="0"/>
          </a:p>
        </p:txBody>
      </p:sp>
      <p:sp>
        <p:nvSpPr>
          <p:cNvPr id="173" name="Google Shape;173;g3d5ea7f612f_0_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174" name="Google Shape;174;g3d5ea7f612f_0_0"/>
          <p:cNvPicPr preferRelativeResize="0"/>
          <p:nvPr/>
        </p:nvPicPr>
        <p:blipFill>
          <a:blip r:embed="rId3">
            <a:alphaModFix/>
          </a:blip>
          <a:stretch>
            <a:fillRect/>
          </a:stretch>
        </p:blipFill>
        <p:spPr>
          <a:xfrm>
            <a:off x="5055031" y="1019375"/>
            <a:ext cx="2632636" cy="3365477"/>
          </a:xfrm>
          <a:prstGeom prst="rect">
            <a:avLst/>
          </a:prstGeom>
          <a:noFill/>
          <a:ln cap="flat" cmpd="sng" w="9525">
            <a:solidFill>
              <a:srgbClr val="EFEFEF"/>
            </a:solidFill>
            <a:prstDash val="solid"/>
            <a:round/>
            <a:headEnd len="sm" w="sm" type="none"/>
            <a:tailEnd len="sm" w="sm" type="none"/>
          </a:ln>
          <a:effectLst>
            <a:outerShdw blurRad="57150" rotWithShape="0" algn="bl" dir="5400000" dist="19050">
              <a:srgbClr val="000000">
                <a:alpha val="50000"/>
              </a:srgbClr>
            </a:outerShdw>
          </a:effectLst>
        </p:spPr>
      </p:pic>
      <p:pic>
        <p:nvPicPr>
          <p:cNvPr id="175" name="Google Shape;175;g3d5ea7f612f_0_0"/>
          <p:cNvPicPr preferRelativeResize="0"/>
          <p:nvPr/>
        </p:nvPicPr>
        <p:blipFill>
          <a:blip r:embed="rId4">
            <a:alphaModFix/>
          </a:blip>
          <a:stretch>
            <a:fillRect/>
          </a:stretch>
        </p:blipFill>
        <p:spPr>
          <a:xfrm>
            <a:off x="1172645" y="1019377"/>
            <a:ext cx="2897559" cy="3365476"/>
          </a:xfrm>
          <a:prstGeom prst="rect">
            <a:avLst/>
          </a:prstGeom>
          <a:noFill/>
          <a:ln cap="flat" cmpd="sng" w="9525">
            <a:solidFill>
              <a:srgbClr val="EFEFEF"/>
            </a:solidFill>
            <a:prstDash val="solid"/>
            <a:round/>
            <a:headEnd len="sm" w="sm" type="none"/>
            <a:tailEnd len="sm" w="sm" type="none"/>
          </a:ln>
          <a:effectLst>
            <a:outerShdw blurRad="57150" rotWithShape="0" algn="bl" dir="5400000" dist="19050">
              <a:srgbClr val="000000">
                <a:alpha val="50000"/>
              </a:srgbClr>
            </a:outerShdw>
          </a:effectLst>
        </p:spPr>
      </p:pic>
      <p:sp>
        <p:nvSpPr>
          <p:cNvPr id="176" name="Google Shape;176;g3d5ea7f612f_0_0"/>
          <p:cNvSpPr txBox="1"/>
          <p:nvPr>
            <p:ph idx="1" type="body"/>
          </p:nvPr>
        </p:nvSpPr>
        <p:spPr>
          <a:xfrm>
            <a:off x="5542580" y="4395788"/>
            <a:ext cx="1679400" cy="689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a:t>Application</a:t>
            </a:r>
            <a:endParaRPr b="0"/>
          </a:p>
          <a:p>
            <a:pPr indent="-257175" lvl="0" marL="257175" rtl="0" algn="ctr">
              <a:spcBef>
                <a:spcPts val="300"/>
              </a:spcBef>
              <a:spcAft>
                <a:spcPts val="0"/>
              </a:spcAft>
              <a:buNone/>
            </a:pPr>
            <a:r>
              <a:t/>
            </a:r>
            <a:endParaRPr b="0"/>
          </a:p>
          <a:p>
            <a:pPr indent="-257175" lvl="0" marL="257175" rtl="0" algn="ctr">
              <a:spcBef>
                <a:spcPts val="300"/>
              </a:spcBef>
              <a:spcAft>
                <a:spcPts val="0"/>
              </a:spcAft>
              <a:buNone/>
            </a:pPr>
            <a:r>
              <a:t/>
            </a:r>
            <a:endParaRPr b="0"/>
          </a:p>
        </p:txBody>
      </p:sp>
      <p:sp>
        <p:nvSpPr>
          <p:cNvPr id="177" name="Google Shape;177;g3d5ea7f612f_0_0"/>
          <p:cNvSpPr txBox="1"/>
          <p:nvPr>
            <p:ph idx="1" type="body"/>
          </p:nvPr>
        </p:nvSpPr>
        <p:spPr>
          <a:xfrm>
            <a:off x="3732311" y="2525525"/>
            <a:ext cx="1679400" cy="689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4000"/>
              <a:t>+</a:t>
            </a:r>
            <a:endParaRPr b="0" sz="4000"/>
          </a:p>
          <a:p>
            <a:pPr indent="-257175" lvl="0" marL="257175" rtl="0" algn="ctr">
              <a:spcBef>
                <a:spcPts val="300"/>
              </a:spcBef>
              <a:spcAft>
                <a:spcPts val="0"/>
              </a:spcAft>
              <a:buNone/>
            </a:pPr>
            <a:r>
              <a:t/>
            </a:r>
            <a:endParaRPr b="0"/>
          </a:p>
          <a:p>
            <a:pPr indent="-257175" lvl="0" marL="257175" rtl="0" algn="ctr">
              <a:spcBef>
                <a:spcPts val="300"/>
              </a:spcBef>
              <a:spcAft>
                <a:spcPts val="0"/>
              </a:spcAft>
              <a:buNone/>
            </a:pPr>
            <a:r>
              <a:t/>
            </a:r>
            <a:endParaRPr b="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g3cbda70a6aa_0_291"/>
          <p:cNvPicPr preferRelativeResize="0"/>
          <p:nvPr/>
        </p:nvPicPr>
        <p:blipFill>
          <a:blip r:embed="rId3">
            <a:alphaModFix/>
          </a:blip>
          <a:stretch>
            <a:fillRect/>
          </a:stretch>
        </p:blipFill>
        <p:spPr>
          <a:xfrm>
            <a:off x="264403" y="2880903"/>
            <a:ext cx="4658425" cy="1527025"/>
          </a:xfrm>
          <a:prstGeom prst="rect">
            <a:avLst/>
          </a:prstGeom>
          <a:noFill/>
          <a:ln>
            <a:noFill/>
          </a:ln>
        </p:spPr>
      </p:pic>
      <p:sp>
        <p:nvSpPr>
          <p:cNvPr id="546" name="Google Shape;546;g3cbda70a6aa_0_291"/>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Humanoid Robot Example</a:t>
            </a:r>
            <a:endParaRPr/>
          </a:p>
        </p:txBody>
      </p:sp>
      <p:sp>
        <p:nvSpPr>
          <p:cNvPr id="547" name="Google Shape;547;g3cbda70a6aa_0_291"/>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48" name="Google Shape;548;g3cbda70a6aa_0_291"/>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549" name="Google Shape;549;g3cbda70a6aa_0_291"/>
          <p:cNvSpPr txBox="1"/>
          <p:nvPr>
            <p:ph idx="1" type="body"/>
          </p:nvPr>
        </p:nvSpPr>
        <p:spPr>
          <a:xfrm>
            <a:off x="864095" y="4372892"/>
            <a:ext cx="3393300" cy="448500"/>
          </a:xfrm>
          <a:prstGeom prst="rect">
            <a:avLst/>
          </a:prstGeom>
          <a:noFill/>
          <a:ln>
            <a:noFill/>
          </a:ln>
        </p:spPr>
        <p:txBody>
          <a:bodyPr anchorCtr="0" anchor="t" bIns="0" lIns="0" spcFirstLastPara="1" rIns="0" wrap="square" tIns="0">
            <a:noAutofit/>
          </a:bodyPr>
          <a:lstStyle/>
          <a:p>
            <a:pPr indent="0" lvl="0" marL="0" rtl="0" algn="ctr">
              <a:spcBef>
                <a:spcPts val="300"/>
              </a:spcBef>
              <a:spcAft>
                <a:spcPts val="0"/>
              </a:spcAft>
              <a:buNone/>
            </a:pPr>
            <a:r>
              <a:rPr b="0" lang="en-US" sz="1200">
                <a:solidFill>
                  <a:srgbClr val="3D85C6"/>
                </a:solidFill>
              </a:rPr>
              <a:t>Simplified architecture diagram</a:t>
            </a:r>
            <a:endParaRPr sz="1200">
              <a:solidFill>
                <a:srgbClr val="3D85C6"/>
              </a:solidFill>
            </a:endParaRPr>
          </a:p>
        </p:txBody>
      </p:sp>
      <p:sp>
        <p:nvSpPr>
          <p:cNvPr id="550" name="Google Shape;550;g3cbda70a6aa_0_291"/>
          <p:cNvSpPr txBox="1"/>
          <p:nvPr>
            <p:ph idx="1" type="body"/>
          </p:nvPr>
        </p:nvSpPr>
        <p:spPr>
          <a:xfrm>
            <a:off x="5337650" y="1193350"/>
            <a:ext cx="3533400" cy="31380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b="0" lang="en-US">
                <a:solidFill>
                  <a:srgbClr val="000000"/>
                </a:solidFill>
              </a:rPr>
              <a:t>Models of Interest</a:t>
            </a:r>
            <a:endParaRPr b="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Perception: Human Detection Model</a:t>
            </a:r>
            <a:endParaRPr b="0" sz="1600">
              <a:solidFill>
                <a:srgbClr val="000000"/>
              </a:solidFill>
            </a:endParaRPr>
          </a:p>
          <a:p>
            <a:pPr indent="-330200" lvl="0" marL="457200" rtl="0" algn="l">
              <a:spcBef>
                <a:spcPts val="0"/>
              </a:spcBef>
              <a:spcAft>
                <a:spcPts val="0"/>
              </a:spcAft>
              <a:buClr>
                <a:srgbClr val="000000"/>
              </a:buClr>
              <a:buSzPts val="1600"/>
              <a:buChar char="●"/>
            </a:pPr>
            <a:r>
              <a:rPr b="0" lang="en-US" sz="1600">
                <a:solidFill>
                  <a:srgbClr val="000000"/>
                </a:solidFill>
              </a:rPr>
              <a:t>Control: Actuation Control Policy Model</a:t>
            </a:r>
            <a:endParaRPr b="0" sz="1600">
              <a:solidFill>
                <a:srgbClr val="000000"/>
              </a:solidFill>
            </a:endParaRPr>
          </a:p>
          <a:p>
            <a:pPr indent="0" lvl="0" marL="0" rtl="0" algn="l">
              <a:spcBef>
                <a:spcPts val="0"/>
              </a:spcBef>
              <a:spcAft>
                <a:spcPts val="0"/>
              </a:spcAft>
              <a:buNone/>
            </a:pPr>
            <a:r>
              <a:t/>
            </a:r>
            <a:endParaRPr b="0" sz="1600">
              <a:solidFill>
                <a:srgbClr val="000000"/>
              </a:solidFill>
            </a:endParaRPr>
          </a:p>
          <a:p>
            <a:pPr indent="-257175" lvl="0" marL="257175" rtl="0" algn="l">
              <a:spcBef>
                <a:spcPts val="0"/>
              </a:spcBef>
              <a:spcAft>
                <a:spcPts val="0"/>
              </a:spcAft>
              <a:buNone/>
            </a:pPr>
            <a:r>
              <a:rPr b="0" lang="en-US">
                <a:solidFill>
                  <a:srgbClr val="000000"/>
                </a:solidFill>
              </a:rPr>
              <a:t>Functions</a:t>
            </a:r>
            <a:r>
              <a:rPr b="0" i="0" lang="en-US" sz="1800" u="none" strike="noStrike">
                <a:solidFill>
                  <a:srgbClr val="000000"/>
                </a:solidFill>
                <a:latin typeface="Arial"/>
                <a:ea typeface="Arial"/>
                <a:cs typeface="Arial"/>
                <a:sym typeface="Arial"/>
              </a:rPr>
              <a:t>  </a:t>
            </a:r>
            <a:endParaRPr/>
          </a:p>
          <a:p>
            <a:pPr indent="-330200" lvl="0" marL="457200" rtl="0" algn="l">
              <a:spcBef>
                <a:spcPts val="300"/>
              </a:spcBef>
              <a:spcAft>
                <a:spcPts val="0"/>
              </a:spcAft>
              <a:buClr>
                <a:srgbClr val="000000"/>
              </a:buClr>
              <a:buSzPts val="1600"/>
              <a:buAutoNum type="arabicPeriod"/>
            </a:pPr>
            <a:r>
              <a:rPr b="0" lang="en-US" sz="1600">
                <a:solidFill>
                  <a:srgbClr val="000000"/>
                </a:solidFill>
              </a:rPr>
              <a:t>Detect human</a:t>
            </a:r>
            <a:endParaRPr b="0" sz="1600">
              <a:solidFill>
                <a:srgbClr val="000000"/>
              </a:solidFill>
            </a:endParaRPr>
          </a:p>
          <a:p>
            <a:pPr indent="-330200" lvl="0" marL="457200" rtl="0" algn="l">
              <a:spcBef>
                <a:spcPts val="0"/>
              </a:spcBef>
              <a:spcAft>
                <a:spcPts val="0"/>
              </a:spcAft>
              <a:buClr>
                <a:srgbClr val="000000"/>
              </a:buClr>
              <a:buSzPts val="1600"/>
              <a:buAutoNum type="arabicPeriod"/>
            </a:pPr>
            <a:r>
              <a:rPr b="0" lang="en-US" sz="1600">
                <a:solidFill>
                  <a:srgbClr val="000000"/>
                </a:solidFill>
              </a:rPr>
              <a:t>Localize human</a:t>
            </a:r>
            <a:endParaRPr b="0" sz="1600">
              <a:solidFill>
                <a:srgbClr val="000000"/>
              </a:solidFill>
            </a:endParaRPr>
          </a:p>
          <a:p>
            <a:pPr indent="0" lvl="0" marL="0" rtl="0" algn="l">
              <a:spcBef>
                <a:spcPts val="300"/>
              </a:spcBef>
              <a:spcAft>
                <a:spcPts val="0"/>
              </a:spcAft>
              <a:buNone/>
            </a:pPr>
            <a:r>
              <a:t/>
            </a:r>
            <a:endParaRPr b="0" sz="1600">
              <a:solidFill>
                <a:srgbClr val="000000"/>
              </a:solidFill>
            </a:endParaRPr>
          </a:p>
          <a:p>
            <a:pPr indent="0" lvl="0" marL="0" rtl="0" algn="l">
              <a:spcBef>
                <a:spcPts val="300"/>
              </a:spcBef>
              <a:spcAft>
                <a:spcPts val="0"/>
              </a:spcAft>
              <a:buNone/>
            </a:pPr>
            <a:r>
              <a:rPr b="0" lang="en-US">
                <a:solidFill>
                  <a:srgbClr val="000000"/>
                </a:solidFill>
              </a:rPr>
              <a:t>System hazards</a:t>
            </a:r>
            <a:endParaRPr b="0">
              <a:solidFill>
                <a:srgbClr val="000000"/>
              </a:solidFill>
            </a:endParaRPr>
          </a:p>
          <a:p>
            <a:pPr indent="-330200" lvl="0" marL="457200" rtl="0" algn="l">
              <a:spcBef>
                <a:spcPts val="300"/>
              </a:spcBef>
              <a:spcAft>
                <a:spcPts val="0"/>
              </a:spcAft>
              <a:buClr>
                <a:srgbClr val="000000"/>
              </a:buClr>
              <a:buSzPts val="1600"/>
              <a:buAutoNum type="arabicPeriod"/>
            </a:pPr>
            <a:r>
              <a:rPr b="0" lang="en-US" sz="1600">
                <a:solidFill>
                  <a:srgbClr val="000000"/>
                </a:solidFill>
              </a:rPr>
              <a:t>Unintended human contact</a:t>
            </a:r>
            <a:endParaRPr b="0" sz="1600">
              <a:solidFill>
                <a:srgbClr val="000000"/>
              </a:solidFill>
            </a:endParaRPr>
          </a:p>
          <a:p>
            <a:pPr indent="0" lvl="0" marL="0" rtl="0" algn="l">
              <a:spcBef>
                <a:spcPts val="300"/>
              </a:spcBef>
              <a:spcAft>
                <a:spcPts val="0"/>
              </a:spcAft>
              <a:buNone/>
            </a:pPr>
            <a:r>
              <a:rPr b="0" lang="en-US" sz="1600">
                <a:solidFill>
                  <a:srgbClr val="000000"/>
                </a:solidFill>
              </a:rPr>
              <a:t>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pic>
        <p:nvPicPr>
          <p:cNvPr id="551" name="Google Shape;551;g3cbda70a6aa_0_291"/>
          <p:cNvPicPr preferRelativeResize="0"/>
          <p:nvPr/>
        </p:nvPicPr>
        <p:blipFill rotWithShape="1">
          <a:blip r:embed="rId4">
            <a:alphaModFix/>
          </a:blip>
          <a:srcRect b="4997" l="32010" r="0" t="0"/>
          <a:stretch/>
        </p:blipFill>
        <p:spPr>
          <a:xfrm>
            <a:off x="1630688" y="953485"/>
            <a:ext cx="1860000" cy="1732800"/>
          </a:xfrm>
          <a:prstGeom prst="roundRect">
            <a:avLst>
              <a:gd fmla="val 16667" name="adj"/>
            </a:avLst>
          </a:prstGeom>
          <a:noFill/>
          <a:ln>
            <a:noFill/>
          </a:ln>
          <a:effectLst>
            <a:outerShdw blurRad="114300" rotWithShape="0" algn="bl" dir="2700000" dist="76200">
              <a:srgbClr val="00000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g3cbda70a6aa_0_23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Humanoid Robot Example</a:t>
            </a:r>
            <a:endParaRPr/>
          </a:p>
        </p:txBody>
      </p:sp>
      <p:sp>
        <p:nvSpPr>
          <p:cNvPr id="557" name="Google Shape;557;g3cbda70a6aa_0_237"/>
          <p:cNvSpPr txBox="1"/>
          <p:nvPr>
            <p:ph idx="1" type="body"/>
          </p:nvPr>
        </p:nvSpPr>
        <p:spPr>
          <a:xfrm>
            <a:off x="3992300" y="1193350"/>
            <a:ext cx="4694400" cy="31380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a:solidFill>
                  <a:srgbClr val="000000"/>
                </a:solidFill>
              </a:rPr>
              <a:t>Step Zero Impact</a:t>
            </a:r>
            <a:endParaRPr>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Without Step Zero:  </a:t>
            </a:r>
            <a:endParaRPr b="0">
              <a:solidFill>
                <a:srgbClr val="000000"/>
              </a:solidFill>
            </a:endParaRPr>
          </a:p>
          <a:p>
            <a:pPr indent="0" lvl="0" marL="457200" rtl="0" algn="l">
              <a:lnSpc>
                <a:spcPct val="115000"/>
              </a:lnSpc>
              <a:spcBef>
                <a:spcPts val="0"/>
              </a:spcBef>
              <a:spcAft>
                <a:spcPts val="0"/>
              </a:spcAft>
              <a:buNone/>
            </a:pPr>
            <a:r>
              <a:rPr b="0" lang="en-US" sz="1400">
                <a:solidFill>
                  <a:srgbClr val="000000"/>
                </a:solidFill>
              </a:rPr>
              <a:t>Unclear responsibility between perception, control, and safety system</a:t>
            </a:r>
            <a:endParaRPr b="0" sz="1400">
              <a:solidFill>
                <a:srgbClr val="000000"/>
              </a:solidFill>
            </a:endParaRPr>
          </a:p>
          <a:p>
            <a:pPr indent="0" lvl="0" marL="457200" rtl="0" algn="l">
              <a:lnSpc>
                <a:spcPct val="115000"/>
              </a:lnSpc>
              <a:spcBef>
                <a:spcPts val="0"/>
              </a:spcBef>
              <a:spcAft>
                <a:spcPts val="0"/>
              </a:spcAft>
              <a:buNone/>
            </a:pPr>
            <a:r>
              <a:rPr b="0" lang="en-US" sz="1400">
                <a:solidFill>
                  <a:srgbClr val="000000"/>
                </a:solidFill>
              </a:rPr>
              <a:t>Ambiguity in what “human detection” must guarantee</a:t>
            </a:r>
            <a:endParaRPr b="0" sz="1400">
              <a:solidFill>
                <a:srgbClr val="000000"/>
              </a:solidFill>
            </a:endParaRPr>
          </a:p>
          <a:p>
            <a:pPr indent="0" lvl="0" marL="457200" rtl="0" algn="l">
              <a:lnSpc>
                <a:spcPct val="115000"/>
              </a:lnSpc>
              <a:spcBef>
                <a:spcPts val="0"/>
              </a:spcBef>
              <a:spcAft>
                <a:spcPts val="0"/>
              </a:spcAft>
              <a:buNone/>
            </a:pPr>
            <a:r>
              <a:rPr b="0" lang="en-US" sz="1400">
                <a:solidFill>
                  <a:srgbClr val="000000"/>
                </a:solidFill>
              </a:rPr>
              <a:t>Hazards evaluated inconsistently across teams</a:t>
            </a:r>
            <a:endParaRPr b="0" sz="1400">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With Step Zero:  </a:t>
            </a:r>
            <a:endParaRPr b="0">
              <a:solidFill>
                <a:srgbClr val="000000"/>
              </a:solidFill>
            </a:endParaRPr>
          </a:p>
          <a:p>
            <a:pPr indent="0" lvl="0" marL="457200" rtl="0" algn="l">
              <a:lnSpc>
                <a:spcPct val="115000"/>
              </a:lnSpc>
              <a:spcBef>
                <a:spcPts val="0"/>
              </a:spcBef>
              <a:spcAft>
                <a:spcPts val="0"/>
              </a:spcAft>
              <a:buNone/>
            </a:pPr>
            <a:r>
              <a:rPr b="0" lang="en-US" sz="1400">
                <a:solidFill>
                  <a:srgbClr val="000000"/>
                </a:solidFill>
              </a:rPr>
              <a:t>Clear traceability: </a:t>
            </a:r>
            <a:endParaRPr b="0" sz="1400">
              <a:solidFill>
                <a:srgbClr val="000000"/>
              </a:solidFill>
            </a:endParaRPr>
          </a:p>
          <a:p>
            <a:pPr indent="0" lvl="0" marL="457200" rtl="0" algn="l">
              <a:lnSpc>
                <a:spcPct val="115000"/>
              </a:lnSpc>
              <a:spcBef>
                <a:spcPts val="0"/>
              </a:spcBef>
              <a:spcAft>
                <a:spcPts val="0"/>
              </a:spcAft>
              <a:buNone/>
            </a:pPr>
            <a:r>
              <a:rPr b="0" lang="en-US" sz="1400">
                <a:solidFill>
                  <a:srgbClr val="000000"/>
                </a:solidFill>
              </a:rPr>
              <a:t>Model -&gt; Human Detection -&gt; Proximity Estimation -&gt; Safe Motion</a:t>
            </a:r>
            <a:endParaRPr b="0" sz="1400">
              <a:solidFill>
                <a:srgbClr val="000000"/>
              </a:solidFill>
            </a:endParaRPr>
          </a:p>
          <a:p>
            <a:pPr indent="0" lvl="0" marL="457200" rtl="0" algn="l">
              <a:lnSpc>
                <a:spcPct val="115000"/>
              </a:lnSpc>
              <a:spcBef>
                <a:spcPts val="0"/>
              </a:spcBef>
              <a:spcAft>
                <a:spcPts val="0"/>
              </a:spcAft>
              <a:buNone/>
            </a:pPr>
            <a:r>
              <a:rPr b="0" lang="en-US" sz="1400">
                <a:solidFill>
                  <a:srgbClr val="000000"/>
                </a:solidFill>
              </a:rPr>
              <a:t>Explicit definition of safety function: </a:t>
            </a:r>
            <a:r>
              <a:rPr lang="en-US" sz="1400">
                <a:solidFill>
                  <a:srgbClr val="000000"/>
                </a:solidFill>
              </a:rPr>
              <a:t>Maintain safe human-robot separation</a:t>
            </a:r>
            <a:endParaRPr b="0" sz="1400">
              <a:solidFill>
                <a:srgbClr val="000000"/>
              </a:solidFill>
            </a:endParaRPr>
          </a:p>
          <a:p>
            <a:pPr indent="0" lvl="0" marL="457200" rtl="0" algn="l">
              <a:lnSpc>
                <a:spcPct val="115000"/>
              </a:lnSpc>
              <a:spcBef>
                <a:spcPts val="0"/>
              </a:spcBef>
              <a:spcAft>
                <a:spcPts val="0"/>
              </a:spcAft>
              <a:buNone/>
            </a:pPr>
            <a:r>
              <a:rPr b="0" lang="en-US" sz="1400">
                <a:solidFill>
                  <a:srgbClr val="000000"/>
                </a:solidFill>
              </a:rPr>
              <a:t>Direct linkage to system hazard: </a:t>
            </a:r>
            <a:r>
              <a:rPr lang="en-US" sz="1400">
                <a:solidFill>
                  <a:srgbClr val="000000"/>
                </a:solidFill>
              </a:rPr>
              <a:t>Unintended human contact</a:t>
            </a:r>
            <a:endParaRPr sz="1400">
              <a:solidFill>
                <a:srgbClr val="000000"/>
              </a:solidFill>
            </a:endParaRPr>
          </a:p>
          <a:p>
            <a:pPr indent="0" lvl="0" marL="0" rtl="0" algn="l">
              <a:spcBef>
                <a:spcPts val="300"/>
              </a:spcBef>
              <a:spcAft>
                <a:spcPts val="0"/>
              </a:spcAft>
              <a:buNone/>
            </a:pPr>
            <a:r>
              <a:t/>
            </a:r>
            <a:endParaRPr/>
          </a:p>
        </p:txBody>
      </p:sp>
      <p:sp>
        <p:nvSpPr>
          <p:cNvPr id="558" name="Google Shape;558;g3cbda70a6aa_0_23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59" name="Google Shape;559;g3cbda70a6aa_0_23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60" name="Google Shape;560;g3cbda70a6aa_0_237"/>
          <p:cNvPicPr preferRelativeResize="0"/>
          <p:nvPr/>
        </p:nvPicPr>
        <p:blipFill rotWithShape="1">
          <a:blip r:embed="rId3">
            <a:alphaModFix/>
          </a:blip>
          <a:srcRect b="42115" l="0" r="81909" t="30372"/>
          <a:stretch/>
        </p:blipFill>
        <p:spPr>
          <a:xfrm>
            <a:off x="979375" y="1517575"/>
            <a:ext cx="2339400" cy="18519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g3d336051bb7_0_8"/>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Humanoid Robot</a:t>
            </a:r>
            <a:r>
              <a:rPr lang="en-US"/>
              <a:t> Example</a:t>
            </a:r>
            <a:endParaRPr/>
          </a:p>
        </p:txBody>
      </p:sp>
      <p:sp>
        <p:nvSpPr>
          <p:cNvPr id="566" name="Google Shape;566;g3d336051bb7_0_8"/>
          <p:cNvSpPr txBox="1"/>
          <p:nvPr>
            <p:ph idx="1" type="body"/>
          </p:nvPr>
        </p:nvSpPr>
        <p:spPr>
          <a:xfrm>
            <a:off x="3992300" y="1193350"/>
            <a:ext cx="4694400" cy="31380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sz="1500">
                <a:solidFill>
                  <a:srgbClr val="000000"/>
                </a:solidFill>
              </a:rPr>
              <a:t>Step Five Failures</a:t>
            </a:r>
            <a:endParaRPr sz="1500">
              <a:solidFill>
                <a:srgbClr val="000000"/>
              </a:solidFill>
            </a:endParaRPr>
          </a:p>
          <a:p>
            <a:pPr indent="-311150" lvl="0" marL="457200" rtl="0" algn="l">
              <a:lnSpc>
                <a:spcPct val="115000"/>
              </a:lnSpc>
              <a:spcBef>
                <a:spcPts val="0"/>
              </a:spcBef>
              <a:spcAft>
                <a:spcPts val="0"/>
              </a:spcAft>
              <a:buClr>
                <a:srgbClr val="000000"/>
              </a:buClr>
              <a:buSzPts val="1300"/>
              <a:buAutoNum type="arabicPeriod"/>
            </a:pPr>
            <a:r>
              <a:rPr b="0" lang="en-US" sz="1300">
                <a:solidFill>
                  <a:srgbClr val="000000"/>
                </a:solidFill>
              </a:rPr>
              <a:t>Annotation ambiguity -&gt; missed human detections</a:t>
            </a:r>
            <a:endParaRPr b="0" sz="1300">
              <a:solidFill>
                <a:srgbClr val="000000"/>
              </a:solidFill>
            </a:endParaRPr>
          </a:p>
          <a:p>
            <a:pPr indent="-298450" lvl="1" marL="914400" rtl="0" algn="l">
              <a:lnSpc>
                <a:spcPct val="115000"/>
              </a:lnSpc>
              <a:spcBef>
                <a:spcPts val="0"/>
              </a:spcBef>
              <a:spcAft>
                <a:spcPts val="0"/>
              </a:spcAft>
              <a:buClr>
                <a:srgbClr val="000000"/>
              </a:buClr>
              <a:buSzPts val="1100"/>
              <a:buAutoNum type="alphaLcPeriod"/>
            </a:pPr>
            <a:r>
              <a:rPr lang="en-US" sz="1100">
                <a:solidFill>
                  <a:srgbClr val="000000"/>
                </a:solidFill>
              </a:rPr>
              <a:t>Occluded, seated, or partially visible humans inconsistently labeled</a:t>
            </a:r>
            <a:endParaRPr b="0" sz="1100">
              <a:solidFill>
                <a:srgbClr val="000000"/>
              </a:solidFill>
            </a:endParaRPr>
          </a:p>
          <a:p>
            <a:pPr indent="-311150" lvl="0" marL="457200" rtl="0" algn="l">
              <a:lnSpc>
                <a:spcPct val="115000"/>
              </a:lnSpc>
              <a:spcBef>
                <a:spcPts val="0"/>
              </a:spcBef>
              <a:spcAft>
                <a:spcPts val="0"/>
              </a:spcAft>
              <a:buClr>
                <a:srgbClr val="000000"/>
              </a:buClr>
              <a:buSzPts val="1300"/>
              <a:buAutoNum type="arabicPeriod"/>
            </a:pPr>
            <a:r>
              <a:rPr b="0" lang="en-US" sz="1300">
                <a:solidFill>
                  <a:srgbClr val="000000"/>
                </a:solidFill>
              </a:rPr>
              <a:t>Dataset bias -&gt; poor generalization in real environments</a:t>
            </a:r>
            <a:endParaRPr b="0" sz="1300">
              <a:solidFill>
                <a:srgbClr val="000000"/>
              </a:solidFill>
            </a:endParaRPr>
          </a:p>
          <a:p>
            <a:pPr indent="-298450" lvl="1" marL="914400" rtl="0" algn="l">
              <a:lnSpc>
                <a:spcPct val="115000"/>
              </a:lnSpc>
              <a:spcBef>
                <a:spcPts val="0"/>
              </a:spcBef>
              <a:spcAft>
                <a:spcPts val="0"/>
              </a:spcAft>
              <a:buClr>
                <a:srgbClr val="000000"/>
              </a:buClr>
              <a:buSzPts val="1100"/>
              <a:buAutoNum type="alphaLcPeriod"/>
            </a:pPr>
            <a:r>
              <a:rPr lang="en-US" sz="1100">
                <a:solidFill>
                  <a:srgbClr val="000000"/>
                </a:solidFill>
              </a:rPr>
              <a:t>Limited variation in posture, PPE, shelving occlusions</a:t>
            </a:r>
            <a:endParaRPr b="0" sz="1100">
              <a:solidFill>
                <a:srgbClr val="000000"/>
              </a:solidFill>
            </a:endParaRPr>
          </a:p>
          <a:p>
            <a:pPr indent="-311150" lvl="0" marL="457200" rtl="0" algn="l">
              <a:lnSpc>
                <a:spcPct val="115000"/>
              </a:lnSpc>
              <a:spcBef>
                <a:spcPts val="0"/>
              </a:spcBef>
              <a:spcAft>
                <a:spcPts val="0"/>
              </a:spcAft>
              <a:buClr>
                <a:srgbClr val="000000"/>
              </a:buClr>
              <a:buSzPts val="1300"/>
              <a:buAutoNum type="arabicPeriod"/>
            </a:pPr>
            <a:r>
              <a:rPr b="0" lang="en-US" sz="1300">
                <a:solidFill>
                  <a:srgbClr val="000000"/>
                </a:solidFill>
              </a:rPr>
              <a:t>Misaligned reward function -&gt; unsafe motion behavior</a:t>
            </a:r>
            <a:endParaRPr b="0" sz="1300">
              <a:solidFill>
                <a:srgbClr val="000000"/>
              </a:solidFill>
            </a:endParaRPr>
          </a:p>
          <a:p>
            <a:pPr indent="-298450" lvl="1" marL="914400" rtl="0" algn="l">
              <a:lnSpc>
                <a:spcPct val="115000"/>
              </a:lnSpc>
              <a:spcBef>
                <a:spcPts val="0"/>
              </a:spcBef>
              <a:spcAft>
                <a:spcPts val="0"/>
              </a:spcAft>
              <a:buClr>
                <a:srgbClr val="000000"/>
              </a:buClr>
              <a:buSzPts val="1100"/>
              <a:buAutoNum type="alphaLcPeriod"/>
            </a:pPr>
            <a:r>
              <a:rPr lang="en-US" sz="1100">
                <a:solidFill>
                  <a:srgbClr val="000000"/>
                </a:solidFill>
              </a:rPr>
              <a:t>Efficiency of stability prioritized over human separation</a:t>
            </a:r>
            <a:endParaRPr sz="1100">
              <a:solidFill>
                <a:srgbClr val="000000"/>
              </a:solidFill>
            </a:endParaRPr>
          </a:p>
          <a:p>
            <a:pPr indent="-311150" lvl="0" marL="457200" rtl="0" algn="l">
              <a:lnSpc>
                <a:spcPct val="115000"/>
              </a:lnSpc>
              <a:spcBef>
                <a:spcPts val="0"/>
              </a:spcBef>
              <a:spcAft>
                <a:spcPts val="0"/>
              </a:spcAft>
              <a:buClr>
                <a:srgbClr val="000000"/>
              </a:buClr>
              <a:buSzPts val="1300"/>
              <a:buAutoNum type="arabicPeriod"/>
            </a:pPr>
            <a:r>
              <a:rPr b="0" lang="en-US" sz="1300">
                <a:solidFill>
                  <a:srgbClr val="000000"/>
                </a:solidFill>
              </a:rPr>
              <a:t>Sim-to-real gap -&gt; unstable control policies</a:t>
            </a:r>
            <a:endParaRPr b="0" sz="1300">
              <a:solidFill>
                <a:srgbClr val="000000"/>
              </a:solidFill>
            </a:endParaRPr>
          </a:p>
          <a:p>
            <a:pPr indent="-298450" lvl="1" marL="914400" rtl="0" algn="l">
              <a:lnSpc>
                <a:spcPct val="115000"/>
              </a:lnSpc>
              <a:spcBef>
                <a:spcPts val="0"/>
              </a:spcBef>
              <a:spcAft>
                <a:spcPts val="0"/>
              </a:spcAft>
              <a:buClr>
                <a:srgbClr val="000000"/>
              </a:buClr>
              <a:buSzPts val="1100"/>
              <a:buAutoNum type="alphaLcPeriod"/>
            </a:pPr>
            <a:r>
              <a:rPr lang="en-US" sz="1100">
                <a:solidFill>
                  <a:srgbClr val="000000"/>
                </a:solidFill>
              </a:rPr>
              <a:t>Policy behaves safely in simulation but unsafe on hardware</a:t>
            </a:r>
            <a:r>
              <a:rPr b="0" lang="en-US" sz="1100">
                <a:solidFill>
                  <a:srgbClr val="000000"/>
                </a:solidFill>
              </a:rPr>
              <a:t> </a:t>
            </a:r>
            <a:endParaRPr b="0" sz="1100">
              <a:solidFill>
                <a:srgbClr val="000000"/>
              </a:solidFill>
            </a:endParaRPr>
          </a:p>
          <a:p>
            <a:pPr indent="0" lvl="0" marL="0" rtl="0" algn="l">
              <a:lnSpc>
                <a:spcPct val="115000"/>
              </a:lnSpc>
              <a:spcBef>
                <a:spcPts val="0"/>
              </a:spcBef>
              <a:spcAft>
                <a:spcPts val="0"/>
              </a:spcAft>
              <a:buNone/>
            </a:pPr>
            <a:r>
              <a:t/>
            </a:r>
            <a:endParaRPr b="0" sz="1300">
              <a:solidFill>
                <a:srgbClr val="000000"/>
              </a:solidFill>
            </a:endParaRPr>
          </a:p>
          <a:p>
            <a:pPr indent="0" lvl="0" marL="0" rtl="0" algn="l">
              <a:lnSpc>
                <a:spcPct val="115000"/>
              </a:lnSpc>
              <a:spcBef>
                <a:spcPts val="0"/>
              </a:spcBef>
              <a:spcAft>
                <a:spcPts val="0"/>
              </a:spcAft>
              <a:buNone/>
            </a:pPr>
            <a:r>
              <a:rPr lang="en-US" sz="1500">
                <a:solidFill>
                  <a:srgbClr val="000000"/>
                </a:solidFill>
              </a:rPr>
              <a:t>Key Insight</a:t>
            </a:r>
            <a:endParaRPr sz="1500">
              <a:solidFill>
                <a:srgbClr val="000000"/>
              </a:solidFill>
            </a:endParaRPr>
          </a:p>
          <a:p>
            <a:pPr indent="0" lvl="0" marL="0" rtl="0" algn="l">
              <a:lnSpc>
                <a:spcPct val="115000"/>
              </a:lnSpc>
              <a:spcBef>
                <a:spcPts val="0"/>
              </a:spcBef>
              <a:spcAft>
                <a:spcPts val="0"/>
              </a:spcAft>
              <a:buNone/>
            </a:pPr>
            <a:r>
              <a:rPr b="0" lang="en-US" sz="1100">
                <a:solidFill>
                  <a:srgbClr val="000000"/>
                </a:solidFill>
              </a:rPr>
              <a:t>Correct perception does not guarantee safe interaction</a:t>
            </a:r>
            <a:endParaRPr b="0" sz="1100">
              <a:solidFill>
                <a:srgbClr val="000000"/>
              </a:solidFill>
            </a:endParaRPr>
          </a:p>
          <a:p>
            <a:pPr indent="0" lvl="0" marL="0" rtl="0" algn="l">
              <a:lnSpc>
                <a:spcPct val="115000"/>
              </a:lnSpc>
              <a:spcBef>
                <a:spcPts val="0"/>
              </a:spcBef>
              <a:spcAft>
                <a:spcPts val="0"/>
              </a:spcAft>
              <a:buNone/>
            </a:pPr>
            <a:r>
              <a:rPr b="0" lang="en-US" sz="1100">
                <a:solidFill>
                  <a:srgbClr val="000000"/>
                </a:solidFill>
              </a:rPr>
              <a:t>Safety depends on the </a:t>
            </a:r>
            <a:r>
              <a:rPr lang="en-US" sz="1100">
                <a:solidFill>
                  <a:srgbClr val="000000"/>
                </a:solidFill>
              </a:rPr>
              <a:t>coupling between perception and control policy</a:t>
            </a:r>
            <a:endParaRPr b="0" sz="1100">
              <a:solidFill>
                <a:srgbClr val="000000"/>
              </a:solidFill>
            </a:endParaRPr>
          </a:p>
          <a:p>
            <a:pPr indent="0" lvl="0" marL="0" rtl="0" algn="l">
              <a:lnSpc>
                <a:spcPct val="115000"/>
              </a:lnSpc>
              <a:spcBef>
                <a:spcPts val="0"/>
              </a:spcBef>
              <a:spcAft>
                <a:spcPts val="0"/>
              </a:spcAft>
              <a:buNone/>
            </a:pPr>
            <a:r>
              <a:rPr b="0" lang="en-US" sz="1100">
                <a:solidFill>
                  <a:srgbClr val="000000"/>
                </a:solidFill>
              </a:rPr>
              <a:t>A model can perform well in isolation but still lead to </a:t>
            </a:r>
            <a:r>
              <a:rPr lang="en-US" sz="1100">
                <a:solidFill>
                  <a:srgbClr val="000000"/>
                </a:solidFill>
              </a:rPr>
              <a:t>unsafe system-level habior</a:t>
            </a:r>
            <a:endParaRPr b="0" sz="1100">
              <a:solidFill>
                <a:srgbClr val="000000"/>
              </a:solidFill>
            </a:endParaRPr>
          </a:p>
          <a:p>
            <a:pPr indent="0" lvl="0" marL="0" rtl="0" algn="l">
              <a:spcBef>
                <a:spcPts val="300"/>
              </a:spcBef>
              <a:spcAft>
                <a:spcPts val="0"/>
              </a:spcAft>
              <a:buNone/>
            </a:pPr>
            <a:r>
              <a:t/>
            </a:r>
            <a:endParaRPr/>
          </a:p>
        </p:txBody>
      </p:sp>
      <p:sp>
        <p:nvSpPr>
          <p:cNvPr id="567" name="Google Shape;567;g3d336051bb7_0_8"/>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68" name="Google Shape;568;g3d336051bb7_0_8"/>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69" name="Google Shape;569;g3d336051bb7_0_8"/>
          <p:cNvPicPr preferRelativeResize="0"/>
          <p:nvPr/>
        </p:nvPicPr>
        <p:blipFill rotWithShape="1">
          <a:blip r:embed="rId3">
            <a:alphaModFix/>
          </a:blip>
          <a:srcRect b="40845" l="60170" r="12663" t="25422"/>
          <a:stretch/>
        </p:blipFill>
        <p:spPr>
          <a:xfrm>
            <a:off x="530171"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g3d336051bb7_0_16"/>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Humanoid Robot</a:t>
            </a:r>
            <a:r>
              <a:rPr lang="en-US"/>
              <a:t> Example</a:t>
            </a:r>
            <a:endParaRPr/>
          </a:p>
        </p:txBody>
      </p:sp>
      <p:sp>
        <p:nvSpPr>
          <p:cNvPr id="575" name="Google Shape;575;g3d336051bb7_0_16"/>
          <p:cNvSpPr txBox="1"/>
          <p:nvPr>
            <p:ph idx="1" type="body"/>
          </p:nvPr>
        </p:nvSpPr>
        <p:spPr>
          <a:xfrm>
            <a:off x="4232925" y="1509425"/>
            <a:ext cx="4453800" cy="2821800"/>
          </a:xfrm>
          <a:prstGeom prst="rect">
            <a:avLst/>
          </a:prstGeom>
          <a:noFill/>
          <a:ln>
            <a:noFill/>
          </a:ln>
        </p:spPr>
        <p:txBody>
          <a:bodyPr anchorCtr="0" anchor="t" bIns="0" lIns="0" spcFirstLastPara="1" rIns="0" wrap="square" tIns="0">
            <a:noAutofit/>
          </a:bodyPr>
          <a:lstStyle/>
          <a:p>
            <a:pPr indent="-257175" lvl="0" marL="257175" rtl="0" algn="l">
              <a:lnSpc>
                <a:spcPct val="115000"/>
              </a:lnSpc>
              <a:spcBef>
                <a:spcPts val="0"/>
              </a:spcBef>
              <a:spcAft>
                <a:spcPts val="0"/>
              </a:spcAft>
              <a:buNone/>
            </a:pPr>
            <a:r>
              <a:rPr lang="en-US">
                <a:solidFill>
                  <a:srgbClr val="000000"/>
                </a:solidFill>
              </a:rPr>
              <a:t>Humanoid Robot</a:t>
            </a:r>
            <a:r>
              <a:rPr lang="en-US">
                <a:solidFill>
                  <a:srgbClr val="000000"/>
                </a:solidFill>
              </a:rPr>
              <a:t> Takeaway</a:t>
            </a:r>
            <a:endParaRPr>
              <a:solidFill>
                <a:srgbClr val="000000"/>
              </a:solidFill>
            </a:endParaRPr>
          </a:p>
          <a:p>
            <a:pPr indent="0" lvl="0" marL="0" rtl="0" algn="l">
              <a:lnSpc>
                <a:spcPct val="115000"/>
              </a:lnSpc>
              <a:spcBef>
                <a:spcPts val="1200"/>
              </a:spcBef>
              <a:spcAft>
                <a:spcPts val="0"/>
              </a:spcAft>
              <a:buNone/>
            </a:pPr>
            <a:r>
              <a:rPr b="0" lang="en-US" sz="1600">
                <a:solidFill>
                  <a:srgbClr val="000000"/>
                </a:solidFill>
              </a:rPr>
              <a:t>Benefits of </a:t>
            </a:r>
            <a:r>
              <a:rPr b="0" lang="en-US" sz="1600">
                <a:solidFill>
                  <a:srgbClr val="000000"/>
                </a:solidFill>
              </a:rPr>
              <a:t>ML FMEA:</a:t>
            </a:r>
            <a:endParaRPr b="0" sz="1600">
              <a:solidFill>
                <a:srgbClr val="000000"/>
              </a:solidFill>
            </a:endParaRPr>
          </a:p>
          <a:p>
            <a:pPr indent="-330200" lvl="0" marL="457200" rtl="0" algn="l">
              <a:lnSpc>
                <a:spcPct val="115000"/>
              </a:lnSpc>
              <a:spcBef>
                <a:spcPts val="1200"/>
              </a:spcBef>
              <a:spcAft>
                <a:spcPts val="0"/>
              </a:spcAft>
              <a:buClr>
                <a:srgbClr val="000000"/>
              </a:buClr>
              <a:buSzPts val="1600"/>
              <a:buChar char="●"/>
            </a:pPr>
            <a:r>
              <a:rPr b="0" lang="en-US" sz="1600">
                <a:solidFill>
                  <a:srgbClr val="000000"/>
                </a:solidFill>
              </a:rPr>
              <a:t>Traceable link from perception + control → human safety hazard</a:t>
            </a:r>
            <a:endParaRPr b="0"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Identification of </a:t>
            </a:r>
            <a:r>
              <a:rPr lang="en-US" sz="1600">
                <a:solidFill>
                  <a:srgbClr val="000000"/>
                </a:solidFill>
              </a:rPr>
              <a:t>interaction-level failure modes</a:t>
            </a:r>
            <a:endParaRPr b="0"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Explicit evaluation of </a:t>
            </a:r>
            <a:r>
              <a:rPr lang="en-US" sz="1600">
                <a:solidFill>
                  <a:srgbClr val="000000"/>
                </a:solidFill>
              </a:rPr>
              <a:t>reward and policy safety alignment</a:t>
            </a:r>
            <a:endParaRPr sz="1600">
              <a:solidFill>
                <a:srgbClr val="000000"/>
              </a:solidFill>
            </a:endParaRPr>
          </a:p>
          <a:p>
            <a:pPr indent="-330200" lvl="0" marL="457200" rtl="0" algn="l">
              <a:lnSpc>
                <a:spcPct val="115000"/>
              </a:lnSpc>
              <a:spcBef>
                <a:spcPts val="0"/>
              </a:spcBef>
              <a:spcAft>
                <a:spcPts val="0"/>
              </a:spcAft>
              <a:buClr>
                <a:srgbClr val="000000"/>
              </a:buClr>
              <a:buSzPts val="1600"/>
              <a:buChar char="●"/>
            </a:pPr>
            <a:r>
              <a:rPr b="0" lang="en-US" sz="1600">
                <a:solidFill>
                  <a:srgbClr val="000000"/>
                </a:solidFill>
              </a:rPr>
              <a:t>Structured mitigation (e.g. motion bounds, confidence thresholds) </a:t>
            </a:r>
            <a:endParaRPr b="0" sz="1600">
              <a:solidFill>
                <a:srgbClr val="000000"/>
              </a:solidFill>
            </a:endParaRPr>
          </a:p>
          <a:p>
            <a:pPr indent="0" lvl="0" marL="0" rtl="0" algn="l">
              <a:spcBef>
                <a:spcPts val="1200"/>
              </a:spcBef>
              <a:spcAft>
                <a:spcPts val="0"/>
              </a:spcAft>
              <a:buNone/>
            </a:pPr>
            <a:r>
              <a:t/>
            </a:r>
            <a:endParaRPr/>
          </a:p>
        </p:txBody>
      </p:sp>
      <p:sp>
        <p:nvSpPr>
          <p:cNvPr id="576" name="Google Shape;576;g3d336051bb7_0_16"/>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77" name="Google Shape;577;g3d336051bb7_0_1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pic>
        <p:nvPicPr>
          <p:cNvPr id="578" name="Google Shape;578;g3d336051bb7_0_16"/>
          <p:cNvPicPr preferRelativeResize="0"/>
          <p:nvPr/>
        </p:nvPicPr>
        <p:blipFill rotWithShape="1">
          <a:blip r:embed="rId3">
            <a:alphaModFix/>
          </a:blip>
          <a:srcRect b="4997" l="32010" r="0" t="0"/>
          <a:stretch/>
        </p:blipFill>
        <p:spPr>
          <a:xfrm>
            <a:off x="457189" y="1128901"/>
            <a:ext cx="3097500" cy="2885700"/>
          </a:xfrm>
          <a:prstGeom prst="roundRect">
            <a:avLst>
              <a:gd fmla="val 16667" name="adj"/>
            </a:avLst>
          </a:prstGeom>
          <a:noFill/>
          <a:ln>
            <a:noFill/>
          </a:ln>
          <a:effectLst>
            <a:outerShdw blurRad="114300" rotWithShape="0" algn="bl" dir="2700000" dist="76200">
              <a:srgbClr val="000000">
                <a:alpha val="5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g3cbda70a6aa_0_302"/>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BIG PICTURE</a:t>
            </a:r>
            <a:endParaRPr/>
          </a:p>
        </p:txBody>
      </p:sp>
      <p:sp>
        <p:nvSpPr>
          <p:cNvPr id="584" name="Google Shape;584;g3cbda70a6aa_0_302"/>
          <p:cNvSpPr txBox="1"/>
          <p:nvPr>
            <p:ph idx="11" type="ftr"/>
          </p:nvPr>
        </p:nvSpPr>
        <p:spPr>
          <a:xfrm>
            <a:off x="3246438" y="4873625"/>
            <a:ext cx="2895600" cy="1287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585" name="Google Shape;585;g3cbda70a6aa_0_302"/>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586" name="Google Shape;586;g3cbda70a6aa_0_302"/>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587" name="Google Shape;587;g3cbda70a6aa_0_302"/>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g3cbda70a6aa_0_308"/>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What We Learned</a:t>
            </a:r>
            <a:endParaRPr/>
          </a:p>
        </p:txBody>
      </p:sp>
      <p:sp>
        <p:nvSpPr>
          <p:cNvPr id="593" name="Google Shape;593;g3cbda70a6aa_0_308"/>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594" name="Google Shape;594;g3cbda70a6aa_0_308"/>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595" name="Google Shape;595;g3cbda70a6aa_0_308"/>
          <p:cNvSpPr txBox="1"/>
          <p:nvPr>
            <p:ph idx="1" type="body"/>
          </p:nvPr>
        </p:nvSpPr>
        <p:spPr>
          <a:xfrm>
            <a:off x="4757950" y="1193350"/>
            <a:ext cx="4113000" cy="3138000"/>
          </a:xfrm>
          <a:prstGeom prst="rect">
            <a:avLst/>
          </a:prstGeom>
          <a:noFill/>
          <a:ln>
            <a:noFill/>
          </a:ln>
        </p:spPr>
        <p:txBody>
          <a:bodyPr anchorCtr="0" anchor="t" bIns="0" lIns="0" spcFirstLastPara="1" rIns="0" wrap="square" tIns="0">
            <a:noAutofit/>
          </a:bodyPr>
          <a:lstStyle/>
          <a:p>
            <a:pPr indent="-317500" lvl="0" marL="457200" rtl="0" algn="l">
              <a:lnSpc>
                <a:spcPct val="115000"/>
              </a:lnSpc>
              <a:spcBef>
                <a:spcPts val="0"/>
              </a:spcBef>
              <a:spcAft>
                <a:spcPts val="0"/>
              </a:spcAft>
              <a:buClr>
                <a:srgbClr val="000000"/>
              </a:buClr>
              <a:buSzPts val="1400"/>
              <a:buChar char="●"/>
            </a:pPr>
            <a:r>
              <a:rPr b="0" lang="en-US">
                <a:solidFill>
                  <a:srgbClr val="000000"/>
                </a:solidFill>
              </a:rPr>
              <a:t>Most ML risk originates upstream in the pipeline</a:t>
            </a:r>
            <a:endParaRPr b="0">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Severity requires system-level hazard context</a:t>
            </a:r>
            <a:endParaRPr b="0">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Annotation and reward design are safety-critical</a:t>
            </a:r>
            <a:endParaRPr b="0">
              <a:solidFill>
                <a:srgbClr val="000000"/>
              </a:solidFill>
            </a:endParaRPr>
          </a:p>
          <a:p>
            <a:pPr indent="-317500" lvl="0" marL="457200" rtl="0" algn="l">
              <a:lnSpc>
                <a:spcPct val="115000"/>
              </a:lnSpc>
              <a:spcBef>
                <a:spcPts val="0"/>
              </a:spcBef>
              <a:spcAft>
                <a:spcPts val="0"/>
              </a:spcAft>
              <a:buClr>
                <a:srgbClr val="000000"/>
              </a:buClr>
              <a:buSzPts val="1400"/>
              <a:buChar char="●"/>
            </a:pPr>
            <a:r>
              <a:rPr b="0" lang="en-US">
                <a:solidFill>
                  <a:srgbClr val="000000"/>
                </a:solidFill>
              </a:rPr>
              <a:t>Shared vocabulary dramatically improves cross-team communication</a:t>
            </a:r>
            <a:endParaRPr b="0">
              <a:solidFill>
                <a:srgbClr val="000000"/>
              </a:solidFill>
            </a:endParaRPr>
          </a:p>
          <a:p>
            <a:pPr indent="-257175" lvl="0" marL="257175" rtl="0" algn="l">
              <a:spcBef>
                <a:spcPts val="0"/>
              </a:spcBef>
              <a:spcAft>
                <a:spcPts val="0"/>
              </a:spcAft>
              <a:buNone/>
            </a:pPr>
            <a:r>
              <a:t/>
            </a:r>
            <a:endParaRPr b="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pic>
        <p:nvPicPr>
          <p:cNvPr id="596" name="Google Shape;596;g3cbda70a6aa_0_308"/>
          <p:cNvPicPr preferRelativeResize="0"/>
          <p:nvPr/>
        </p:nvPicPr>
        <p:blipFill rotWithShape="1">
          <a:blip r:embed="rId3">
            <a:alphaModFix/>
          </a:blip>
          <a:srcRect b="4997" l="32010" r="0" t="0"/>
          <a:stretch/>
        </p:blipFill>
        <p:spPr>
          <a:xfrm>
            <a:off x="2375131" y="1487650"/>
            <a:ext cx="1737600" cy="1618800"/>
          </a:xfrm>
          <a:prstGeom prst="roundRect">
            <a:avLst>
              <a:gd fmla="val 16667" name="adj"/>
            </a:avLst>
          </a:prstGeom>
          <a:noFill/>
          <a:ln>
            <a:noFill/>
          </a:ln>
          <a:effectLst>
            <a:outerShdw blurRad="114300" rotWithShape="0" algn="bl" dir="2700000" dist="76200">
              <a:srgbClr val="000000">
                <a:alpha val="50000"/>
              </a:srgbClr>
            </a:outerShdw>
          </a:effectLst>
        </p:spPr>
      </p:pic>
      <p:pic>
        <p:nvPicPr>
          <p:cNvPr id="597" name="Google Shape;597;g3cbda70a6aa_0_308"/>
          <p:cNvPicPr preferRelativeResize="0"/>
          <p:nvPr/>
        </p:nvPicPr>
        <p:blipFill rotWithShape="1">
          <a:blip r:embed="rId4">
            <a:alphaModFix/>
          </a:blip>
          <a:srcRect b="13812" l="82574" r="6937" t="67930"/>
          <a:stretch/>
        </p:blipFill>
        <p:spPr>
          <a:xfrm>
            <a:off x="528579" y="1501906"/>
            <a:ext cx="1624800" cy="15903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g3cbda70a6aa_0_319"/>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Conclusion</a:t>
            </a:r>
            <a:endParaRPr/>
          </a:p>
        </p:txBody>
      </p:sp>
      <p:sp>
        <p:nvSpPr>
          <p:cNvPr id="603" name="Google Shape;603;g3cbda70a6aa_0_319"/>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604" name="Google Shape;604;g3cbda70a6aa_0_319"/>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605" name="Google Shape;605;g3cbda70a6aa_0_319"/>
          <p:cNvSpPr txBox="1"/>
          <p:nvPr>
            <p:ph idx="1" type="body"/>
          </p:nvPr>
        </p:nvSpPr>
        <p:spPr>
          <a:xfrm>
            <a:off x="2854775" y="1193350"/>
            <a:ext cx="6016200" cy="3680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Font typeface="Arial"/>
              <a:buNone/>
            </a:pPr>
            <a:r>
              <a:rPr b="0" lang="en-US" sz="1700">
                <a:solidFill>
                  <a:srgbClr val="000000"/>
                </a:solidFill>
              </a:rPr>
              <a:t>ML FMEA has evolved from concept → applied method.</a:t>
            </a:r>
            <a:endParaRPr b="0" sz="1700">
              <a:solidFill>
                <a:srgbClr val="000000"/>
              </a:solidFill>
            </a:endParaRPr>
          </a:p>
          <a:p>
            <a:pPr indent="0" lvl="0" marL="0" rtl="0" algn="l">
              <a:lnSpc>
                <a:spcPct val="115000"/>
              </a:lnSpc>
              <a:spcBef>
                <a:spcPts val="1200"/>
              </a:spcBef>
              <a:spcAft>
                <a:spcPts val="0"/>
              </a:spcAft>
              <a:buClr>
                <a:schemeClr val="dk1"/>
              </a:buClr>
              <a:buSzPts val="1100"/>
              <a:buFont typeface="Arial"/>
              <a:buNone/>
            </a:pPr>
            <a:r>
              <a:rPr b="0" lang="en-US" sz="1700">
                <a:solidFill>
                  <a:srgbClr val="000000"/>
                </a:solidFill>
              </a:rPr>
              <a:t>Step Zero and Step 5 close critical gaps.</a:t>
            </a:r>
            <a:endParaRPr b="0" sz="1700">
              <a:solidFill>
                <a:srgbClr val="000000"/>
              </a:solidFill>
            </a:endParaRPr>
          </a:p>
          <a:p>
            <a:pPr indent="0" lvl="0" marL="0" rtl="0" algn="l">
              <a:lnSpc>
                <a:spcPct val="115000"/>
              </a:lnSpc>
              <a:spcBef>
                <a:spcPts val="1200"/>
              </a:spcBef>
              <a:spcAft>
                <a:spcPts val="0"/>
              </a:spcAft>
              <a:buClr>
                <a:schemeClr val="dk1"/>
              </a:buClr>
              <a:buSzPts val="1100"/>
              <a:buFont typeface="Arial"/>
              <a:buNone/>
            </a:pPr>
            <a:r>
              <a:rPr b="0" lang="en-US" sz="1700">
                <a:solidFill>
                  <a:srgbClr val="000000"/>
                </a:solidFill>
              </a:rPr>
              <a:t>It now provides:</a:t>
            </a:r>
            <a:endParaRPr b="0" sz="1700">
              <a:solidFill>
                <a:srgbClr val="000000"/>
              </a:solidFill>
            </a:endParaRPr>
          </a:p>
          <a:p>
            <a:pPr indent="-292100" lvl="0" marL="457200" rtl="0" algn="l">
              <a:lnSpc>
                <a:spcPct val="115000"/>
              </a:lnSpc>
              <a:spcBef>
                <a:spcPts val="1200"/>
              </a:spcBef>
              <a:spcAft>
                <a:spcPts val="0"/>
              </a:spcAft>
              <a:buClr>
                <a:schemeClr val="dk1"/>
              </a:buClr>
              <a:buSzPts val="1000"/>
              <a:buChar char="●"/>
            </a:pPr>
            <a:r>
              <a:rPr b="0" lang="en-US" sz="1700">
                <a:solidFill>
                  <a:srgbClr val="000000"/>
                </a:solidFill>
              </a:rPr>
              <a:t>Structured ML risk analysis</a:t>
            </a:r>
            <a:endParaRPr b="0" sz="1700">
              <a:solidFill>
                <a:srgbClr val="000000"/>
              </a:solidFill>
            </a:endParaRPr>
          </a:p>
          <a:p>
            <a:pPr indent="-292100" lvl="0" marL="457200" rtl="0" algn="l">
              <a:lnSpc>
                <a:spcPct val="115000"/>
              </a:lnSpc>
              <a:spcBef>
                <a:spcPts val="0"/>
              </a:spcBef>
              <a:spcAft>
                <a:spcPts val="0"/>
              </a:spcAft>
              <a:buClr>
                <a:schemeClr val="dk1"/>
              </a:buClr>
              <a:buSzPts val="1000"/>
              <a:buChar char="●"/>
            </a:pPr>
            <a:r>
              <a:rPr b="0" lang="en-US" sz="1700">
                <a:solidFill>
                  <a:srgbClr val="000000"/>
                </a:solidFill>
              </a:rPr>
              <a:t>Standards-aligned artifacts</a:t>
            </a:r>
            <a:endParaRPr b="0" sz="1700">
              <a:solidFill>
                <a:srgbClr val="000000"/>
              </a:solidFill>
            </a:endParaRPr>
          </a:p>
          <a:p>
            <a:pPr indent="-292100" lvl="0" marL="457200" rtl="0" algn="l">
              <a:lnSpc>
                <a:spcPct val="115000"/>
              </a:lnSpc>
              <a:spcBef>
                <a:spcPts val="0"/>
              </a:spcBef>
              <a:spcAft>
                <a:spcPts val="0"/>
              </a:spcAft>
              <a:buClr>
                <a:schemeClr val="dk1"/>
              </a:buClr>
              <a:buSzPts val="1000"/>
              <a:buChar char="●"/>
            </a:pPr>
            <a:r>
              <a:rPr b="0" lang="en-US" sz="1700">
                <a:solidFill>
                  <a:srgbClr val="000000"/>
                </a:solidFill>
              </a:rPr>
              <a:t>Cross-industry applicability</a:t>
            </a:r>
            <a:endParaRPr b="0" sz="1700">
              <a:solidFill>
                <a:srgbClr val="000000"/>
              </a:solidFill>
            </a:endParaRPr>
          </a:p>
          <a:p>
            <a:pPr indent="0" lvl="0" marL="0" rtl="0" algn="l">
              <a:lnSpc>
                <a:spcPct val="115000"/>
              </a:lnSpc>
              <a:spcBef>
                <a:spcPts val="1200"/>
              </a:spcBef>
              <a:spcAft>
                <a:spcPts val="0"/>
              </a:spcAft>
              <a:buClr>
                <a:schemeClr val="dk1"/>
              </a:buClr>
              <a:buSzPts val="1100"/>
              <a:buFont typeface="Arial"/>
              <a:buNone/>
            </a:pPr>
            <a:r>
              <a:rPr b="0" lang="en-US" sz="1700">
                <a:solidFill>
                  <a:srgbClr val="000000"/>
                </a:solidFill>
              </a:rPr>
              <a:t>The method is available for practitioners to evaluate and implement</a:t>
            </a:r>
            <a:endParaRPr b="0" sz="1700">
              <a:solidFill>
                <a:srgbClr val="000000"/>
              </a:solidFill>
            </a:endParaRPr>
          </a:p>
          <a:p>
            <a:pPr indent="-257175" lvl="0" marL="257175" rtl="0" algn="l">
              <a:spcBef>
                <a:spcPts val="1200"/>
              </a:spcBef>
              <a:spcAft>
                <a:spcPts val="0"/>
              </a:spcAft>
              <a:buNone/>
            </a:pPr>
            <a:r>
              <a:t/>
            </a:r>
            <a:endParaRPr b="0" i="0" sz="170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sz="1700"/>
          </a:p>
        </p:txBody>
      </p:sp>
      <p:pic>
        <p:nvPicPr>
          <p:cNvPr id="606" name="Google Shape;606;g3cbda70a6aa_0_319"/>
          <p:cNvPicPr preferRelativeResize="0"/>
          <p:nvPr/>
        </p:nvPicPr>
        <p:blipFill rotWithShape="1">
          <a:blip r:embed="rId3">
            <a:alphaModFix/>
          </a:blip>
          <a:srcRect b="4997" l="32010" r="0" t="0"/>
          <a:stretch/>
        </p:blipFill>
        <p:spPr>
          <a:xfrm>
            <a:off x="603431" y="2876750"/>
            <a:ext cx="1737600" cy="1618800"/>
          </a:xfrm>
          <a:prstGeom prst="roundRect">
            <a:avLst>
              <a:gd fmla="val 16667" name="adj"/>
            </a:avLst>
          </a:prstGeom>
          <a:noFill/>
          <a:ln>
            <a:noFill/>
          </a:ln>
          <a:effectLst>
            <a:outerShdw blurRad="114300" rotWithShape="0" algn="bl" dir="2700000" dist="76200">
              <a:srgbClr val="000000">
                <a:alpha val="50000"/>
              </a:srgbClr>
            </a:outerShdw>
          </a:effectLst>
        </p:spPr>
      </p:pic>
      <p:pic>
        <p:nvPicPr>
          <p:cNvPr id="607" name="Google Shape;607;g3cbda70a6aa_0_319"/>
          <p:cNvPicPr preferRelativeResize="0"/>
          <p:nvPr/>
        </p:nvPicPr>
        <p:blipFill rotWithShape="1">
          <a:blip r:embed="rId4">
            <a:alphaModFix/>
          </a:blip>
          <a:srcRect b="13812" l="82574" r="6937" t="67930"/>
          <a:stretch/>
        </p:blipFill>
        <p:spPr>
          <a:xfrm>
            <a:off x="576125" y="1064375"/>
            <a:ext cx="1737600" cy="1700700"/>
          </a:xfrm>
          <a:prstGeom prst="roundRect">
            <a:avLst>
              <a:gd fmla="val 16667" name="adj"/>
            </a:avLst>
          </a:prstGeom>
          <a:noFill/>
          <a:ln>
            <a:noFill/>
          </a:ln>
          <a:effectLst>
            <a:outerShdw blurRad="114300" rotWithShape="0" algn="bl" dir="2580000" dist="76200">
              <a:srgbClr val="000000">
                <a:alpha val="50000"/>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41"/>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OPEN SOURCE</a:t>
            </a:r>
            <a:endParaRPr/>
          </a:p>
          <a:p>
            <a:pPr indent="0" lvl="0" marL="0" rtl="0" algn="ctr">
              <a:lnSpc>
                <a:spcPct val="100000"/>
              </a:lnSpc>
              <a:spcBef>
                <a:spcPts val="0"/>
              </a:spcBef>
              <a:spcAft>
                <a:spcPts val="0"/>
              </a:spcAft>
              <a:buClr>
                <a:schemeClr val="lt1"/>
              </a:buClr>
              <a:buSzPts val="2400"/>
              <a:buNone/>
            </a:pPr>
            <a:r>
              <a:t/>
            </a:r>
            <a:endParaRPr sz="2400"/>
          </a:p>
        </p:txBody>
      </p:sp>
      <p:sp>
        <p:nvSpPr>
          <p:cNvPr id="613" name="Google Shape;613;p41"/>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614" name="Google Shape;614;p41"/>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15" name="Google Shape;615;p41"/>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616" name="Google Shape;616;p41"/>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42"/>
          <p:cNvSpPr txBox="1"/>
          <p:nvPr>
            <p:ph type="title"/>
          </p:nvPr>
        </p:nvSpPr>
        <p:spPr>
          <a:xfrm>
            <a:off x="457200" y="247650"/>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The ML FMEA Template: Open Source</a:t>
            </a:r>
            <a:endParaRPr/>
          </a:p>
        </p:txBody>
      </p:sp>
      <p:sp>
        <p:nvSpPr>
          <p:cNvPr id="622" name="Google Shape;622;p42"/>
          <p:cNvSpPr txBox="1"/>
          <p:nvPr>
            <p:ph idx="1" type="body"/>
          </p:nvPr>
        </p:nvSpPr>
        <p:spPr>
          <a:xfrm>
            <a:off x="3886200" y="911225"/>
            <a:ext cx="4800600" cy="3657600"/>
          </a:xfrm>
          <a:prstGeom prst="rect">
            <a:avLst/>
          </a:prstGeom>
          <a:noFill/>
          <a:ln>
            <a:noFill/>
          </a:ln>
        </p:spPr>
        <p:txBody>
          <a:bodyPr anchorCtr="0" anchor="t" bIns="0" lIns="0" spcFirstLastPara="1" rIns="0" wrap="square" tIns="0">
            <a:noAutofit/>
          </a:bodyPr>
          <a:lstStyle/>
          <a:p>
            <a:pPr indent="-257175" lvl="2" marL="258763" rtl="0" algn="l">
              <a:spcBef>
                <a:spcPts val="0"/>
              </a:spcBef>
              <a:spcAft>
                <a:spcPts val="0"/>
              </a:spcAft>
              <a:buClr>
                <a:schemeClr val="dk1"/>
              </a:buClr>
              <a:buSzPts val="1800"/>
              <a:buChar char="•"/>
            </a:pPr>
            <a:r>
              <a:rPr lang="en-US"/>
              <a:t>Available on github.com</a:t>
            </a:r>
            <a:endParaRPr/>
          </a:p>
          <a:p>
            <a:pPr indent="-257175" lvl="2" marL="258763" rtl="0" algn="l">
              <a:spcBef>
                <a:spcPts val="300"/>
              </a:spcBef>
              <a:spcAft>
                <a:spcPts val="0"/>
              </a:spcAft>
              <a:buClr>
                <a:schemeClr val="dk1"/>
              </a:buClr>
              <a:buSzPts val="1800"/>
              <a:buChar char="•"/>
            </a:pPr>
            <a:r>
              <a:rPr lang="en-US"/>
              <a:t>Inviting the community to use and improve the template.  Across industries!  </a:t>
            </a:r>
            <a:endParaRPr/>
          </a:p>
          <a:p>
            <a:pPr indent="-257175" lvl="2" marL="258763" rtl="0" algn="l">
              <a:spcBef>
                <a:spcPts val="300"/>
              </a:spcBef>
              <a:spcAft>
                <a:spcPts val="0"/>
              </a:spcAft>
              <a:buClr>
                <a:schemeClr val="dk1"/>
              </a:buClr>
              <a:buSzPts val="1800"/>
              <a:buChar char="•"/>
            </a:pPr>
            <a:r>
              <a:rPr lang="en-US"/>
              <a:t>Start here:</a:t>
            </a:r>
            <a:endParaRPr/>
          </a:p>
          <a:p>
            <a:pPr indent="-142875" lvl="2" marL="258763" rtl="0" algn="l">
              <a:spcBef>
                <a:spcPts val="300"/>
              </a:spcBef>
              <a:spcAft>
                <a:spcPts val="0"/>
              </a:spcAft>
              <a:buClr>
                <a:schemeClr val="dk1"/>
              </a:buClr>
              <a:buSzPts val="1800"/>
              <a:buNone/>
            </a:pPr>
            <a:r>
              <a:t/>
            </a:r>
            <a:endParaRPr/>
          </a:p>
          <a:p>
            <a:pPr indent="-257175" lvl="4" marL="639763" rtl="0" algn="l">
              <a:spcBef>
                <a:spcPts val="300"/>
              </a:spcBef>
              <a:spcAft>
                <a:spcPts val="0"/>
              </a:spcAft>
              <a:buClr>
                <a:schemeClr val="dk1"/>
              </a:buClr>
              <a:buSzPts val="1300"/>
              <a:buFont typeface="Arial"/>
              <a:buNone/>
            </a:pPr>
            <a:r>
              <a:t/>
            </a:r>
            <a:endParaRPr sz="1300"/>
          </a:p>
          <a:p>
            <a:pPr indent="0" lvl="0" marL="0" rtl="0" algn="l">
              <a:spcBef>
                <a:spcPts val="300"/>
              </a:spcBef>
              <a:spcAft>
                <a:spcPts val="0"/>
              </a:spcAft>
              <a:buNone/>
            </a:pPr>
            <a:r>
              <a:t/>
            </a:r>
            <a:endParaRPr/>
          </a:p>
        </p:txBody>
      </p:sp>
      <p:sp>
        <p:nvSpPr>
          <p:cNvPr id="623" name="Google Shape;623;p42"/>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624" name="Google Shape;624;p42"/>
          <p:cNvPicPr preferRelativeResize="0"/>
          <p:nvPr/>
        </p:nvPicPr>
        <p:blipFill rotWithShape="1">
          <a:blip r:embed="rId3">
            <a:alphaModFix/>
          </a:blip>
          <a:srcRect b="0" l="0" r="0" t="0"/>
          <a:stretch/>
        </p:blipFill>
        <p:spPr>
          <a:xfrm>
            <a:off x="381000" y="1095374"/>
            <a:ext cx="3200400" cy="3372943"/>
          </a:xfrm>
          <a:prstGeom prst="rect">
            <a:avLst/>
          </a:prstGeom>
          <a:noFill/>
          <a:ln>
            <a:noFill/>
          </a:ln>
          <a:effectLst>
            <a:outerShdw blurRad="292100" rotWithShape="0" algn="tl" dir="2700000" dist="139700">
              <a:srgbClr val="333333">
                <a:alpha val="65098"/>
              </a:srgbClr>
            </a:outerShdw>
          </a:effectLst>
        </p:spPr>
      </p:pic>
      <p:pic>
        <p:nvPicPr>
          <p:cNvPr id="625" name="Google Shape;625;p42"/>
          <p:cNvPicPr preferRelativeResize="0"/>
          <p:nvPr/>
        </p:nvPicPr>
        <p:blipFill rotWithShape="1">
          <a:blip r:embed="rId4">
            <a:alphaModFix/>
          </a:blip>
          <a:srcRect b="0" l="0" r="0" t="0"/>
          <a:stretch/>
        </p:blipFill>
        <p:spPr>
          <a:xfrm>
            <a:off x="5105400" y="2263775"/>
            <a:ext cx="1968500" cy="1968500"/>
          </a:xfrm>
          <a:prstGeom prst="rect">
            <a:avLst/>
          </a:prstGeom>
          <a:noFill/>
          <a:ln>
            <a:noFill/>
          </a:ln>
          <a:effectLst>
            <a:outerShdw blurRad="292100" rotWithShape="0" algn="tl" dir="2700000" dist="139700">
              <a:srgbClr val="333333">
                <a:alpha val="65098"/>
              </a:srgbClr>
            </a:outerShdw>
          </a:effectLst>
        </p:spPr>
      </p:pic>
      <p:sp>
        <p:nvSpPr>
          <p:cNvPr id="626" name="Google Shape;626;p4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43"/>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DISCUSSION</a:t>
            </a:r>
            <a:endParaRPr/>
          </a:p>
          <a:p>
            <a:pPr indent="0" lvl="0" marL="0" rtl="0" algn="ctr">
              <a:lnSpc>
                <a:spcPct val="100000"/>
              </a:lnSpc>
              <a:spcBef>
                <a:spcPts val="0"/>
              </a:spcBef>
              <a:spcAft>
                <a:spcPts val="0"/>
              </a:spcAft>
              <a:buClr>
                <a:schemeClr val="lt1"/>
              </a:buClr>
              <a:buSzPts val="1800"/>
              <a:buNone/>
            </a:pPr>
            <a:r>
              <a:rPr lang="en-US" sz="1800"/>
              <a:t>BENEFITS &amp; LIMITATIONS</a:t>
            </a:r>
            <a:endParaRPr/>
          </a:p>
          <a:p>
            <a:pPr indent="0" lvl="0" marL="0" rtl="0" algn="ctr">
              <a:lnSpc>
                <a:spcPct val="100000"/>
              </a:lnSpc>
              <a:spcBef>
                <a:spcPts val="0"/>
              </a:spcBef>
              <a:spcAft>
                <a:spcPts val="0"/>
              </a:spcAft>
              <a:buClr>
                <a:schemeClr val="lt1"/>
              </a:buClr>
              <a:buSzPts val="2400"/>
              <a:buNone/>
            </a:pPr>
            <a:r>
              <a:t/>
            </a:r>
            <a:endParaRPr sz="2400"/>
          </a:p>
        </p:txBody>
      </p:sp>
      <p:sp>
        <p:nvSpPr>
          <p:cNvPr id="632" name="Google Shape;632;p43"/>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633" name="Google Shape;633;p43"/>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34" name="Google Shape;634;p43"/>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635" name="Google Shape;635;p43"/>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7"/>
          <p:cNvSpPr txBox="1"/>
          <p:nvPr>
            <p:ph type="title"/>
          </p:nvPr>
        </p:nvSpPr>
        <p:spPr>
          <a:xfrm>
            <a:off x="762000" y="658368"/>
            <a:ext cx="7620000" cy="54864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Agenda</a:t>
            </a:r>
            <a:endParaRPr/>
          </a:p>
        </p:txBody>
      </p:sp>
      <p:sp>
        <p:nvSpPr>
          <p:cNvPr id="183" name="Google Shape;183;p7"/>
          <p:cNvSpPr txBox="1"/>
          <p:nvPr>
            <p:ph idx="1" type="body"/>
          </p:nvPr>
        </p:nvSpPr>
        <p:spPr>
          <a:xfrm>
            <a:off x="838200" y="1428750"/>
            <a:ext cx="4419600" cy="2834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800"/>
              <a:buNone/>
            </a:pPr>
            <a:r>
              <a:rPr lang="en-US"/>
              <a:t>Motivation</a:t>
            </a:r>
            <a:endParaRPr/>
          </a:p>
          <a:p>
            <a:pPr indent="0" lvl="0" marL="0" rtl="0" algn="l">
              <a:lnSpc>
                <a:spcPct val="115000"/>
              </a:lnSpc>
              <a:spcBef>
                <a:spcPts val="300"/>
              </a:spcBef>
              <a:spcAft>
                <a:spcPts val="0"/>
              </a:spcAft>
              <a:buClr>
                <a:schemeClr val="lt1"/>
              </a:buClr>
              <a:buSzPts val="1800"/>
              <a:buNone/>
            </a:pPr>
            <a:r>
              <a:rPr lang="en-US"/>
              <a:t>ML FMEA Overview</a:t>
            </a:r>
            <a:endParaRPr/>
          </a:p>
          <a:p>
            <a:pPr indent="0" lvl="0" marL="0" rtl="0" algn="l">
              <a:lnSpc>
                <a:spcPct val="115000"/>
              </a:lnSpc>
              <a:spcBef>
                <a:spcPts val="300"/>
              </a:spcBef>
              <a:spcAft>
                <a:spcPts val="0"/>
              </a:spcAft>
              <a:buClr>
                <a:schemeClr val="lt1"/>
              </a:buClr>
              <a:buSzPts val="1800"/>
              <a:buNone/>
            </a:pPr>
            <a:r>
              <a:rPr lang="en-US"/>
              <a:t>Four Key Contributions</a:t>
            </a:r>
            <a:endParaRPr/>
          </a:p>
          <a:p>
            <a:pPr indent="0" lvl="0" marL="0" rtl="0" algn="l">
              <a:lnSpc>
                <a:spcPct val="100000"/>
              </a:lnSpc>
              <a:spcBef>
                <a:spcPts val="300"/>
              </a:spcBef>
              <a:spcAft>
                <a:spcPts val="0"/>
              </a:spcAft>
              <a:buClr>
                <a:schemeClr val="lt1"/>
              </a:buClr>
              <a:buSzPts val="1800"/>
              <a:buNone/>
            </a:pPr>
            <a:r>
              <a:rPr lang="en-US"/>
              <a:t>Application Examples</a:t>
            </a:r>
            <a:endParaRPr/>
          </a:p>
          <a:p>
            <a:pPr indent="-330200" lvl="0" marL="457200" rtl="0" algn="l">
              <a:lnSpc>
                <a:spcPct val="100000"/>
              </a:lnSpc>
              <a:spcBef>
                <a:spcPts val="300"/>
              </a:spcBef>
              <a:spcAft>
                <a:spcPts val="0"/>
              </a:spcAft>
              <a:buSzPts val="1600"/>
              <a:buChar char="●"/>
            </a:pPr>
            <a:r>
              <a:rPr lang="en-US" sz="1600"/>
              <a:t>Autonomous Vehicle</a:t>
            </a:r>
            <a:endParaRPr sz="1600"/>
          </a:p>
          <a:p>
            <a:pPr indent="-330200" lvl="0" marL="457200" rtl="0" algn="l">
              <a:lnSpc>
                <a:spcPct val="100000"/>
              </a:lnSpc>
              <a:spcBef>
                <a:spcPts val="0"/>
              </a:spcBef>
              <a:spcAft>
                <a:spcPts val="0"/>
              </a:spcAft>
              <a:buSzPts val="1600"/>
              <a:buChar char="●"/>
            </a:pPr>
            <a:r>
              <a:rPr lang="en-US" sz="1600"/>
              <a:t>Humanoid</a:t>
            </a:r>
            <a:endParaRPr sz="1600"/>
          </a:p>
          <a:p>
            <a:pPr indent="0" lvl="0" marL="0" rtl="0" algn="l">
              <a:lnSpc>
                <a:spcPct val="115000"/>
              </a:lnSpc>
              <a:spcBef>
                <a:spcPts val="300"/>
              </a:spcBef>
              <a:spcAft>
                <a:spcPts val="0"/>
              </a:spcAft>
              <a:buClr>
                <a:schemeClr val="lt1"/>
              </a:buClr>
              <a:buSzPts val="1800"/>
              <a:buNone/>
            </a:pPr>
            <a:r>
              <a:rPr lang="en-US"/>
              <a:t>Q&amp;A</a:t>
            </a:r>
            <a:endParaRPr/>
          </a:p>
          <a:p>
            <a:pPr indent="0" lvl="0" marL="0" rtl="0" algn="l">
              <a:lnSpc>
                <a:spcPct val="100000"/>
              </a:lnSpc>
              <a:spcBef>
                <a:spcPts val="300"/>
              </a:spcBef>
              <a:spcAft>
                <a:spcPts val="0"/>
              </a:spcAft>
              <a:buClr>
                <a:schemeClr val="lt1"/>
              </a:buClr>
              <a:buSzPts val="1800"/>
              <a:buFont typeface="Arial"/>
              <a:buNone/>
            </a:pPr>
            <a:r>
              <a:t/>
            </a:r>
            <a:endParaRPr/>
          </a:p>
          <a:p>
            <a:pPr indent="0" lvl="0" marL="0" rtl="0" algn="l">
              <a:lnSpc>
                <a:spcPct val="100000"/>
              </a:lnSpc>
              <a:spcBef>
                <a:spcPts val="300"/>
              </a:spcBef>
              <a:spcAft>
                <a:spcPts val="0"/>
              </a:spcAft>
              <a:buClr>
                <a:schemeClr val="lt1"/>
              </a:buClr>
              <a:buSzPts val="1800"/>
              <a:buFont typeface="Arial"/>
              <a:buNone/>
            </a:pPr>
            <a:r>
              <a:t/>
            </a:r>
            <a:endParaRPr/>
          </a:p>
        </p:txBody>
      </p:sp>
      <p:sp>
        <p:nvSpPr>
          <p:cNvPr id="184" name="Google Shape;184;p7"/>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Paper # (if applicable)</a:t>
            </a:r>
            <a:endParaRPr/>
          </a:p>
        </p:txBody>
      </p:sp>
      <p:sp>
        <p:nvSpPr>
          <p:cNvPr id="185" name="Google Shape;185;p7"/>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86" name="Google Shape;186;p7"/>
          <p:cNvSpPr/>
          <p:nvPr/>
        </p:nvSpPr>
        <p:spPr>
          <a:xfrm>
            <a:off x="5725740" y="298380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187" name="Google Shape;187;p7"/>
          <p:cNvPicPr preferRelativeResize="0"/>
          <p:nvPr/>
        </p:nvPicPr>
        <p:blipFill>
          <a:blip r:embed="rId3">
            <a:alphaModFix/>
          </a:blip>
          <a:stretch>
            <a:fillRect/>
          </a:stretch>
        </p:blipFill>
        <p:spPr>
          <a:xfrm>
            <a:off x="5844156" y="1615374"/>
            <a:ext cx="1269433" cy="12573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49"/>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FUTURE WORK</a:t>
            </a:r>
            <a:endParaRPr/>
          </a:p>
          <a:p>
            <a:pPr indent="0" lvl="0" marL="0" rtl="0" algn="ctr">
              <a:lnSpc>
                <a:spcPct val="100000"/>
              </a:lnSpc>
              <a:spcBef>
                <a:spcPts val="0"/>
              </a:spcBef>
              <a:spcAft>
                <a:spcPts val="0"/>
              </a:spcAft>
              <a:buClr>
                <a:schemeClr val="lt1"/>
              </a:buClr>
              <a:buSzPts val="2400"/>
              <a:buNone/>
            </a:pPr>
            <a:r>
              <a:t/>
            </a:r>
            <a:endParaRPr sz="2400"/>
          </a:p>
        </p:txBody>
      </p:sp>
      <p:sp>
        <p:nvSpPr>
          <p:cNvPr id="641" name="Google Shape;641;p49"/>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642" name="Google Shape;642;p49"/>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43" name="Google Shape;643;p49"/>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644" name="Google Shape;644;p49"/>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50"/>
          <p:cNvSpPr txBox="1"/>
          <p:nvPr>
            <p:ph type="title"/>
          </p:nvPr>
        </p:nvSpPr>
        <p:spPr>
          <a:xfrm>
            <a:off x="457200" y="2444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Future Work: The ML FMEA</a:t>
            </a:r>
            <a:endParaRPr/>
          </a:p>
        </p:txBody>
      </p:sp>
      <p:sp>
        <p:nvSpPr>
          <p:cNvPr id="650" name="Google Shape;650;p50"/>
          <p:cNvSpPr txBox="1"/>
          <p:nvPr>
            <p:ph idx="1" type="body"/>
          </p:nvPr>
        </p:nvSpPr>
        <p:spPr>
          <a:xfrm>
            <a:off x="4419600" y="1581149"/>
            <a:ext cx="4267200" cy="2987675"/>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p>
          <a:p>
            <a:pPr indent="-257175" lvl="2" marL="258763" rtl="0" algn="l">
              <a:spcBef>
                <a:spcPts val="300"/>
              </a:spcBef>
              <a:spcAft>
                <a:spcPts val="0"/>
              </a:spcAft>
              <a:buClr>
                <a:schemeClr val="dk1"/>
              </a:buClr>
              <a:buSzPts val="1800"/>
              <a:buChar char="•"/>
            </a:pPr>
            <a:r>
              <a:rPr lang="en-US"/>
              <a:t>Conceptual -&gt; Applied</a:t>
            </a:r>
            <a:endParaRPr/>
          </a:p>
          <a:p>
            <a:pPr indent="-257175" lvl="2" marL="258763" rtl="0" algn="l">
              <a:spcBef>
                <a:spcPts val="300"/>
              </a:spcBef>
              <a:spcAft>
                <a:spcPts val="0"/>
              </a:spcAft>
              <a:buClr>
                <a:schemeClr val="dk1"/>
              </a:buClr>
              <a:buSzPts val="1800"/>
              <a:buChar char="•"/>
            </a:pPr>
            <a:r>
              <a:rPr lang="en-US"/>
              <a:t>Open Source Community improvements!</a:t>
            </a:r>
            <a:endParaRPr/>
          </a:p>
          <a:p>
            <a:pPr indent="-174625" lvl="2" marL="258763" rtl="0" algn="l">
              <a:spcBef>
                <a:spcPts val="300"/>
              </a:spcBef>
              <a:spcAft>
                <a:spcPts val="0"/>
              </a:spcAft>
              <a:buClr>
                <a:schemeClr val="dk1"/>
              </a:buClr>
              <a:buSzPts val="1300"/>
              <a:buNone/>
            </a:pPr>
            <a:r>
              <a:t/>
            </a:r>
            <a:endParaRPr sz="1300"/>
          </a:p>
          <a:p>
            <a:pPr indent="0" lvl="0" marL="0" rtl="0" algn="l">
              <a:spcBef>
                <a:spcPts val="300"/>
              </a:spcBef>
              <a:spcAft>
                <a:spcPts val="0"/>
              </a:spcAft>
              <a:buNone/>
            </a:pPr>
            <a:r>
              <a:t/>
            </a:r>
            <a:endParaRPr/>
          </a:p>
        </p:txBody>
      </p:sp>
      <p:sp>
        <p:nvSpPr>
          <p:cNvPr id="651" name="Google Shape;651;p50"/>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descr="A blue and white vertical chart&#10;&#10;Description automatically generated with medium confidence" id="652" name="Google Shape;652;p50"/>
          <p:cNvPicPr preferRelativeResize="0"/>
          <p:nvPr/>
        </p:nvPicPr>
        <p:blipFill rotWithShape="1">
          <a:blip r:embed="rId3">
            <a:alphaModFix/>
          </a:blip>
          <a:srcRect b="0" l="0" r="0" t="0"/>
          <a:stretch/>
        </p:blipFill>
        <p:spPr>
          <a:xfrm>
            <a:off x="1219200" y="939346"/>
            <a:ext cx="1639446" cy="4039394"/>
          </a:xfrm>
          <a:prstGeom prst="rect">
            <a:avLst/>
          </a:prstGeom>
          <a:noFill/>
          <a:ln>
            <a:noFill/>
          </a:ln>
        </p:spPr>
      </p:pic>
      <p:pic>
        <p:nvPicPr>
          <p:cNvPr descr="A diagram of a process&#10;&#10;Description automatically generated" id="653" name="Google Shape;653;p50"/>
          <p:cNvPicPr preferRelativeResize="0"/>
          <p:nvPr/>
        </p:nvPicPr>
        <p:blipFill rotWithShape="1">
          <a:blip r:embed="rId4">
            <a:alphaModFix/>
          </a:blip>
          <a:srcRect b="0" l="0" r="0" t="0"/>
          <a:stretch/>
        </p:blipFill>
        <p:spPr>
          <a:xfrm>
            <a:off x="274320" y="1657350"/>
            <a:ext cx="3840480" cy="1376839"/>
          </a:xfrm>
          <a:prstGeom prst="rect">
            <a:avLst/>
          </a:prstGeom>
          <a:noFill/>
          <a:ln>
            <a:noFill/>
          </a:ln>
        </p:spPr>
      </p:pic>
      <p:sp>
        <p:nvSpPr>
          <p:cNvPr id="654" name="Google Shape;654;p5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51"/>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SUMMARY</a:t>
            </a:r>
            <a:endParaRPr/>
          </a:p>
          <a:p>
            <a:pPr indent="0" lvl="0" marL="0" rtl="0" algn="ctr">
              <a:lnSpc>
                <a:spcPct val="100000"/>
              </a:lnSpc>
              <a:spcBef>
                <a:spcPts val="0"/>
              </a:spcBef>
              <a:spcAft>
                <a:spcPts val="0"/>
              </a:spcAft>
              <a:buClr>
                <a:schemeClr val="lt1"/>
              </a:buClr>
              <a:buSzPts val="2400"/>
              <a:buNone/>
            </a:pPr>
            <a:r>
              <a:t/>
            </a:r>
            <a:endParaRPr sz="2400"/>
          </a:p>
        </p:txBody>
      </p:sp>
      <p:sp>
        <p:nvSpPr>
          <p:cNvPr id="660" name="Google Shape;660;p51"/>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661" name="Google Shape;661;p51"/>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62" name="Google Shape;662;p51"/>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663" name="Google Shape;663;p51"/>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52"/>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Summary</a:t>
            </a:r>
            <a:endParaRPr/>
          </a:p>
        </p:txBody>
      </p:sp>
      <p:sp>
        <p:nvSpPr>
          <p:cNvPr id="669" name="Google Shape;669;p52"/>
          <p:cNvSpPr txBox="1"/>
          <p:nvPr>
            <p:ph idx="1" type="body"/>
          </p:nvPr>
        </p:nvSpPr>
        <p:spPr>
          <a:xfrm>
            <a:off x="3581400" y="1520825"/>
            <a:ext cx="5105400" cy="2727325"/>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b="1" i="0" lang="en-US" sz="1800" u="none" strike="noStrike">
                <a:solidFill>
                  <a:srgbClr val="000000"/>
                </a:solidFill>
                <a:latin typeface="Arial"/>
                <a:ea typeface="Arial"/>
                <a:cs typeface="Arial"/>
                <a:sym typeface="Arial"/>
              </a:rPr>
              <a:t>The ML FMEA Method</a:t>
            </a:r>
            <a:r>
              <a:rPr b="0" i="0" lang="en-US" sz="1800" u="none" strike="noStrike">
                <a:solidFill>
                  <a:srgbClr val="000000"/>
                </a:solidFill>
                <a:latin typeface="Arial"/>
                <a:ea typeface="Arial"/>
                <a:cs typeface="Arial"/>
                <a:sym typeface="Arial"/>
              </a:rPr>
              <a:t>  </a:t>
            </a:r>
            <a:endParaRPr/>
          </a:p>
          <a:p>
            <a:pPr indent="-342900" lvl="0" marL="342900" rtl="0" algn="l">
              <a:spcBef>
                <a:spcPts val="300"/>
              </a:spcBef>
              <a:spcAft>
                <a:spcPts val="0"/>
              </a:spcAft>
              <a:buClr>
                <a:srgbClr val="000000"/>
              </a:buClr>
              <a:buSzPts val="1800"/>
              <a:buFont typeface="Arial"/>
              <a:buAutoNum type="arabicPeriod"/>
            </a:pPr>
            <a:r>
              <a:rPr b="0" i="0" lang="en-US" sz="1800" u="none" strike="noStrike">
                <a:solidFill>
                  <a:srgbClr val="000000"/>
                </a:solidFill>
                <a:latin typeface="Arial"/>
                <a:ea typeface="Arial"/>
                <a:cs typeface="Arial"/>
                <a:sym typeface="Arial"/>
              </a:rPr>
              <a:t>Analyzes safety risk at each stage of the ML pipeline.  </a:t>
            </a:r>
            <a:endParaRPr/>
          </a:p>
          <a:p>
            <a:pPr indent="-342900" lvl="0" marL="342900" rtl="0" algn="l">
              <a:spcBef>
                <a:spcPts val="300"/>
              </a:spcBef>
              <a:spcAft>
                <a:spcPts val="0"/>
              </a:spcAft>
              <a:buClr>
                <a:srgbClr val="000000"/>
              </a:buClr>
              <a:buSzPts val="1800"/>
              <a:buFont typeface="Arial"/>
              <a:buAutoNum type="arabicPeriod"/>
            </a:pPr>
            <a:r>
              <a:rPr b="0" lang="en-US">
                <a:solidFill>
                  <a:srgbClr val="000000"/>
                </a:solidFill>
                <a:latin typeface="Arial"/>
                <a:ea typeface="Arial"/>
                <a:cs typeface="Arial"/>
                <a:sym typeface="Arial"/>
              </a:rPr>
              <a:t>Based upon proven failure mode analysis and ML methods  </a:t>
            </a:r>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670" name="Google Shape;670;p52"/>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descr="A diagram of a process&#10;&#10;Description automatically generated" id="671" name="Google Shape;671;p52"/>
          <p:cNvPicPr preferRelativeResize="0"/>
          <p:nvPr/>
        </p:nvPicPr>
        <p:blipFill rotWithShape="1">
          <a:blip r:embed="rId3">
            <a:alphaModFix/>
          </a:blip>
          <a:srcRect b="0" l="0" r="0" t="0"/>
          <a:stretch/>
        </p:blipFill>
        <p:spPr>
          <a:xfrm>
            <a:off x="228600" y="2011726"/>
            <a:ext cx="3124200" cy="1120048"/>
          </a:xfrm>
          <a:prstGeom prst="rect">
            <a:avLst/>
          </a:prstGeom>
          <a:noFill/>
          <a:ln>
            <a:noFill/>
          </a:ln>
        </p:spPr>
      </p:pic>
      <p:sp>
        <p:nvSpPr>
          <p:cNvPr id="672" name="Google Shape;672;p5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55"/>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rPr lang="en-US"/>
              <a:t>CO-AUTHOR </a:t>
            </a:r>
            <a:endParaRPr/>
          </a:p>
          <a:p>
            <a:pPr indent="0" lvl="0" marL="0" rtl="0" algn="ctr">
              <a:lnSpc>
                <a:spcPct val="100000"/>
              </a:lnSpc>
              <a:spcBef>
                <a:spcPts val="0"/>
              </a:spcBef>
              <a:spcAft>
                <a:spcPts val="0"/>
              </a:spcAft>
              <a:buClr>
                <a:schemeClr val="lt1"/>
              </a:buClr>
              <a:buSzPts val="3700"/>
              <a:buNone/>
            </a:pPr>
            <a:r>
              <a:rPr lang="en-US"/>
              <a:t>APPRECIATION</a:t>
            </a:r>
            <a:endParaRPr/>
          </a:p>
        </p:txBody>
      </p:sp>
      <p:sp>
        <p:nvSpPr>
          <p:cNvPr id="678" name="Google Shape;678;p55"/>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679" name="Google Shape;679;p55"/>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80" name="Google Shape;680;p55"/>
          <p:cNvSpPr/>
          <p:nvPr/>
        </p:nvSpPr>
        <p:spPr>
          <a:xfrm>
            <a:off x="3809990" y="394632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681" name="Google Shape;681;p55"/>
          <p:cNvPicPr preferRelativeResize="0"/>
          <p:nvPr/>
        </p:nvPicPr>
        <p:blipFill>
          <a:blip r:embed="rId3">
            <a:alphaModFix/>
          </a:blip>
          <a:stretch>
            <a:fillRect/>
          </a:stretch>
        </p:blipFill>
        <p:spPr>
          <a:xfrm>
            <a:off x="3928406" y="2577899"/>
            <a:ext cx="1269433" cy="12573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685" name="Shape 685"/>
        <p:cNvGrpSpPr/>
        <p:nvPr/>
      </p:nvGrpSpPr>
      <p:grpSpPr>
        <a:xfrm>
          <a:off x="0" y="0"/>
          <a:ext cx="0" cy="0"/>
          <a:chOff x="0" y="0"/>
          <a:chExt cx="0" cy="0"/>
        </a:xfrm>
      </p:grpSpPr>
      <p:pic>
        <p:nvPicPr>
          <p:cNvPr id="686" name="Google Shape;686;p56"/>
          <p:cNvPicPr preferRelativeResize="0"/>
          <p:nvPr/>
        </p:nvPicPr>
        <p:blipFill rotWithShape="1">
          <a:blip r:embed="rId3">
            <a:alphaModFix/>
          </a:blip>
          <a:srcRect b="52309" l="18136" r="22960" t="5554"/>
          <a:stretch/>
        </p:blipFill>
        <p:spPr>
          <a:xfrm>
            <a:off x="7786460" y="2921575"/>
            <a:ext cx="1329600" cy="1428600"/>
          </a:xfrm>
          <a:prstGeom prst="ellipse">
            <a:avLst/>
          </a:prstGeom>
          <a:noFill/>
          <a:ln>
            <a:noFill/>
          </a:ln>
        </p:spPr>
      </p:pic>
      <p:pic>
        <p:nvPicPr>
          <p:cNvPr id="687" name="Google Shape;687;p56"/>
          <p:cNvPicPr preferRelativeResize="0"/>
          <p:nvPr/>
        </p:nvPicPr>
        <p:blipFill>
          <a:blip r:embed="rId4">
            <a:alphaModFix/>
          </a:blip>
          <a:stretch>
            <a:fillRect/>
          </a:stretch>
        </p:blipFill>
        <p:spPr>
          <a:xfrm>
            <a:off x="6487053" y="2908825"/>
            <a:ext cx="1454100" cy="1454100"/>
          </a:xfrm>
          <a:prstGeom prst="ellipse">
            <a:avLst/>
          </a:prstGeom>
          <a:noFill/>
          <a:ln>
            <a:noFill/>
          </a:ln>
        </p:spPr>
      </p:pic>
      <p:pic>
        <p:nvPicPr>
          <p:cNvPr id="688" name="Google Shape;688;p56"/>
          <p:cNvPicPr preferRelativeResize="0"/>
          <p:nvPr/>
        </p:nvPicPr>
        <p:blipFill>
          <a:blip r:embed="rId5">
            <a:alphaModFix/>
          </a:blip>
          <a:stretch>
            <a:fillRect/>
          </a:stretch>
        </p:blipFill>
        <p:spPr>
          <a:xfrm>
            <a:off x="5187647" y="2905085"/>
            <a:ext cx="1454100" cy="1461600"/>
          </a:xfrm>
          <a:prstGeom prst="ellipse">
            <a:avLst/>
          </a:prstGeom>
          <a:noFill/>
          <a:ln>
            <a:noFill/>
          </a:ln>
        </p:spPr>
      </p:pic>
      <p:pic>
        <p:nvPicPr>
          <p:cNvPr id="689" name="Google Shape;689;p56"/>
          <p:cNvPicPr preferRelativeResize="0"/>
          <p:nvPr/>
        </p:nvPicPr>
        <p:blipFill rotWithShape="1">
          <a:blip r:embed="rId6">
            <a:alphaModFix/>
          </a:blip>
          <a:srcRect b="38407" l="40129" r="4151" t="5655"/>
          <a:stretch/>
        </p:blipFill>
        <p:spPr>
          <a:xfrm>
            <a:off x="3951675" y="2905075"/>
            <a:ext cx="1395900" cy="1401600"/>
          </a:xfrm>
          <a:prstGeom prst="ellipse">
            <a:avLst/>
          </a:prstGeom>
          <a:noFill/>
          <a:ln>
            <a:noFill/>
          </a:ln>
        </p:spPr>
      </p:pic>
      <p:pic>
        <p:nvPicPr>
          <p:cNvPr id="690" name="Google Shape;690;p56"/>
          <p:cNvPicPr preferRelativeResize="0"/>
          <p:nvPr/>
        </p:nvPicPr>
        <p:blipFill rotWithShape="1">
          <a:blip r:embed="rId7">
            <a:alphaModFix/>
          </a:blip>
          <a:srcRect b="0" l="23565" r="7351" t="0"/>
          <a:stretch/>
        </p:blipFill>
        <p:spPr>
          <a:xfrm>
            <a:off x="2588534" y="2939193"/>
            <a:ext cx="1479900" cy="1401600"/>
          </a:xfrm>
          <a:prstGeom prst="ellipse">
            <a:avLst/>
          </a:prstGeom>
          <a:noFill/>
          <a:ln>
            <a:noFill/>
          </a:ln>
        </p:spPr>
      </p:pic>
      <p:pic>
        <p:nvPicPr>
          <p:cNvPr id="691" name="Google Shape;691;p56"/>
          <p:cNvPicPr preferRelativeResize="0"/>
          <p:nvPr/>
        </p:nvPicPr>
        <p:blipFill>
          <a:blip r:embed="rId8">
            <a:alphaModFix/>
          </a:blip>
          <a:stretch>
            <a:fillRect/>
          </a:stretch>
        </p:blipFill>
        <p:spPr>
          <a:xfrm>
            <a:off x="1291786" y="2993511"/>
            <a:ext cx="1454100" cy="1454100"/>
          </a:xfrm>
          <a:prstGeom prst="ellipse">
            <a:avLst/>
          </a:prstGeom>
          <a:noFill/>
          <a:ln>
            <a:noFill/>
          </a:ln>
        </p:spPr>
      </p:pic>
      <p:pic>
        <p:nvPicPr>
          <p:cNvPr descr="Jerry Lopez" id="692" name="Google Shape;692;p56"/>
          <p:cNvPicPr preferRelativeResize="0"/>
          <p:nvPr/>
        </p:nvPicPr>
        <p:blipFill rotWithShape="1">
          <a:blip r:embed="rId9">
            <a:alphaModFix/>
          </a:blip>
          <a:srcRect b="0" l="0" r="0" t="0"/>
          <a:stretch/>
        </p:blipFill>
        <p:spPr>
          <a:xfrm>
            <a:off x="7391342" y="900217"/>
            <a:ext cx="1537500" cy="1537500"/>
          </a:xfrm>
          <a:prstGeom prst="ellipse">
            <a:avLst/>
          </a:prstGeom>
          <a:noFill/>
          <a:ln>
            <a:noFill/>
          </a:ln>
          <a:effectLst>
            <a:outerShdw blurRad="292100" rotWithShape="0" algn="tl" dir="2700000" dist="139700">
              <a:srgbClr val="333333">
                <a:alpha val="65098"/>
              </a:srgbClr>
            </a:outerShdw>
          </a:effectLst>
        </p:spPr>
      </p:pic>
      <p:pic>
        <p:nvPicPr>
          <p:cNvPr id="693" name="Google Shape;693;p56"/>
          <p:cNvPicPr preferRelativeResize="0"/>
          <p:nvPr/>
        </p:nvPicPr>
        <p:blipFill rotWithShape="1">
          <a:blip r:embed="rId10">
            <a:alphaModFix/>
          </a:blip>
          <a:srcRect b="0" l="3813" r="13474" t="0"/>
          <a:stretch/>
        </p:blipFill>
        <p:spPr>
          <a:xfrm>
            <a:off x="5867058" y="867517"/>
            <a:ext cx="1602600" cy="1602900"/>
          </a:xfrm>
          <a:prstGeom prst="ellipse">
            <a:avLst/>
          </a:prstGeom>
          <a:noFill/>
          <a:ln>
            <a:noFill/>
          </a:ln>
        </p:spPr>
      </p:pic>
      <p:pic>
        <p:nvPicPr>
          <p:cNvPr id="694" name="Google Shape;694;p56"/>
          <p:cNvPicPr preferRelativeResize="0"/>
          <p:nvPr/>
        </p:nvPicPr>
        <p:blipFill>
          <a:blip r:embed="rId11">
            <a:alphaModFix/>
          </a:blip>
          <a:stretch>
            <a:fillRect/>
          </a:stretch>
        </p:blipFill>
        <p:spPr>
          <a:xfrm>
            <a:off x="4407873" y="900217"/>
            <a:ext cx="1537500" cy="1537500"/>
          </a:xfrm>
          <a:prstGeom prst="ellipse">
            <a:avLst/>
          </a:prstGeom>
          <a:noFill/>
          <a:ln>
            <a:noFill/>
          </a:ln>
        </p:spPr>
      </p:pic>
      <p:pic>
        <p:nvPicPr>
          <p:cNvPr id="695" name="Google Shape;695;p56"/>
          <p:cNvPicPr preferRelativeResize="0"/>
          <p:nvPr/>
        </p:nvPicPr>
        <p:blipFill>
          <a:blip r:embed="rId12">
            <a:alphaModFix/>
          </a:blip>
          <a:stretch>
            <a:fillRect/>
          </a:stretch>
        </p:blipFill>
        <p:spPr>
          <a:xfrm>
            <a:off x="3057589" y="954667"/>
            <a:ext cx="1428600" cy="1428600"/>
          </a:xfrm>
          <a:prstGeom prst="ellipse">
            <a:avLst/>
          </a:prstGeom>
          <a:noFill/>
          <a:ln>
            <a:noFill/>
          </a:ln>
        </p:spPr>
      </p:pic>
      <p:pic>
        <p:nvPicPr>
          <p:cNvPr id="696" name="Google Shape;696;p56"/>
          <p:cNvPicPr preferRelativeResize="0"/>
          <p:nvPr/>
        </p:nvPicPr>
        <p:blipFill rotWithShape="1">
          <a:blip r:embed="rId13">
            <a:alphaModFix/>
          </a:blip>
          <a:srcRect b="22191" l="0" r="19917" t="0"/>
          <a:stretch/>
        </p:blipFill>
        <p:spPr>
          <a:xfrm>
            <a:off x="1681804" y="962617"/>
            <a:ext cx="1454100" cy="1412700"/>
          </a:xfrm>
          <a:prstGeom prst="ellipse">
            <a:avLst/>
          </a:prstGeom>
          <a:noFill/>
          <a:ln>
            <a:noFill/>
          </a:ln>
        </p:spPr>
      </p:pic>
      <p:sp>
        <p:nvSpPr>
          <p:cNvPr id="697" name="Google Shape;697;p56"/>
          <p:cNvSpPr txBox="1"/>
          <p:nvPr>
            <p:ph idx="12" type="sldNum"/>
          </p:nvPr>
        </p:nvSpPr>
        <p:spPr>
          <a:xfrm>
            <a:off x="6009490" y="4378650"/>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descr="Bodo (Heinz) Seifert" id="698" name="Google Shape;698;p56"/>
          <p:cNvPicPr preferRelativeResize="0"/>
          <p:nvPr/>
        </p:nvPicPr>
        <p:blipFill rotWithShape="1">
          <a:blip r:embed="rId14">
            <a:alphaModFix/>
          </a:blip>
          <a:srcRect b="0" l="0" r="0" t="0"/>
          <a:stretch/>
        </p:blipFill>
        <p:spPr>
          <a:xfrm>
            <a:off x="40421" y="2993494"/>
            <a:ext cx="1428900" cy="1428900"/>
          </a:xfrm>
          <a:prstGeom prst="ellipse">
            <a:avLst/>
          </a:prstGeom>
          <a:noFill/>
          <a:ln>
            <a:noFill/>
          </a:ln>
          <a:effectLst>
            <a:outerShdw blurRad="292100" rotWithShape="0" algn="tl" dir="2700000" dist="139700">
              <a:srgbClr val="333333">
                <a:alpha val="65098"/>
              </a:srgbClr>
            </a:outerShdw>
          </a:effectLst>
        </p:spPr>
      </p:pic>
      <p:pic>
        <p:nvPicPr>
          <p:cNvPr descr="Paul Schmitt" id="699" name="Google Shape;699;p56"/>
          <p:cNvPicPr preferRelativeResize="0"/>
          <p:nvPr/>
        </p:nvPicPr>
        <p:blipFill rotWithShape="1">
          <a:blip r:embed="rId15">
            <a:alphaModFix/>
          </a:blip>
          <a:srcRect b="0" l="0" r="0" t="0"/>
          <a:stretch/>
        </p:blipFill>
        <p:spPr>
          <a:xfrm>
            <a:off x="297020" y="937417"/>
            <a:ext cx="1463100" cy="1463100"/>
          </a:xfrm>
          <a:prstGeom prst="ellipse">
            <a:avLst/>
          </a:prstGeom>
          <a:noFill/>
          <a:ln>
            <a:noFill/>
          </a:ln>
          <a:effectLst>
            <a:outerShdw blurRad="292100" rotWithShape="0" algn="tl" dir="2700000" dist="139700">
              <a:srgbClr val="333333">
                <a:alpha val="65098"/>
              </a:srgbClr>
            </a:outerShdw>
          </a:effectLst>
        </p:spPr>
      </p:pic>
      <p:sp>
        <p:nvSpPr>
          <p:cNvPr id="700" name="Google Shape;700;p56"/>
          <p:cNvSpPr/>
          <p:nvPr/>
        </p:nvSpPr>
        <p:spPr>
          <a:xfrm>
            <a:off x="405069" y="2172831"/>
            <a:ext cx="1094400" cy="457800"/>
          </a:xfrm>
          <a:prstGeom prst="roundRect">
            <a:avLst>
              <a:gd fmla="val 16667" name="adj"/>
            </a:avLst>
          </a:prstGeom>
          <a:solidFill>
            <a:srgbClr val="EFEFEF"/>
          </a:solidFill>
          <a:ln>
            <a:noFill/>
          </a:ln>
          <a:effectLst>
            <a:outerShdw blurRad="100013" rotWithShape="0" algn="ctr" dir="2460000" dist="76200">
              <a:schemeClr val="dk1">
                <a:alpha val="47843"/>
              </a:schemeClr>
            </a:outerShdw>
          </a:effectLst>
        </p:spPr>
        <p:txBody>
          <a:bodyPr anchorCtr="0" anchor="ctr" bIns="45700" lIns="91425" spcFirstLastPara="1" rIns="91425" wrap="square" tIns="45700">
            <a:noAutofit/>
          </a:bodyPr>
          <a:lstStyle/>
          <a:p>
            <a:pPr indent="0" lvl="0" marL="0" rtl="0" algn="ctr">
              <a:spcBef>
                <a:spcPts val="0"/>
              </a:spcBef>
              <a:spcAft>
                <a:spcPts val="0"/>
              </a:spcAft>
              <a:buClr>
                <a:schemeClr val="dk1"/>
              </a:buClr>
              <a:buFont typeface="Arial"/>
              <a:buNone/>
            </a:pPr>
            <a:r>
              <a:rPr lang="en-US" sz="1200">
                <a:solidFill>
                  <a:schemeClr val="dk1"/>
                </a:solidFill>
              </a:rPr>
              <a:t>Paul Schmitt</a:t>
            </a:r>
            <a:endParaRPr sz="800">
              <a:solidFill>
                <a:schemeClr val="dk1"/>
              </a:solidFill>
            </a:endParaRPr>
          </a:p>
          <a:p>
            <a:pPr indent="0" lvl="0" marL="0" rtl="0" algn="ctr">
              <a:spcBef>
                <a:spcPts val="0"/>
              </a:spcBef>
              <a:spcAft>
                <a:spcPts val="0"/>
              </a:spcAft>
              <a:buClr>
                <a:schemeClr val="dk1"/>
              </a:buClr>
              <a:buFont typeface="Arial"/>
              <a:buNone/>
            </a:pPr>
            <a:r>
              <a:rPr lang="en-US" sz="600">
                <a:solidFill>
                  <a:schemeClr val="dk1"/>
                </a:solidFill>
              </a:rPr>
              <a:t>Director of Engineering</a:t>
            </a:r>
            <a:endParaRPr sz="600">
              <a:solidFill>
                <a:schemeClr val="dk1"/>
              </a:solidFill>
            </a:endParaRPr>
          </a:p>
          <a:p>
            <a:pPr indent="0" lvl="0" marL="0" rtl="0" algn="ctr">
              <a:spcBef>
                <a:spcPts val="0"/>
              </a:spcBef>
              <a:spcAft>
                <a:spcPts val="0"/>
              </a:spcAft>
              <a:buClr>
                <a:schemeClr val="dk1"/>
              </a:buClr>
              <a:buFont typeface="Arial"/>
              <a:buNone/>
            </a:pPr>
            <a:r>
              <a:rPr lang="en-US" sz="600">
                <a:solidFill>
                  <a:schemeClr val="dk1"/>
                </a:solidFill>
              </a:rPr>
              <a:t>Reynolds &amp; Moore</a:t>
            </a:r>
            <a:endParaRPr sz="600">
              <a:solidFill>
                <a:schemeClr val="dk1"/>
              </a:solidFill>
            </a:endParaRPr>
          </a:p>
        </p:txBody>
      </p:sp>
      <p:sp>
        <p:nvSpPr>
          <p:cNvPr id="701" name="Google Shape;701;p56"/>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Co-authors: The ML FMEA in Action</a:t>
            </a:r>
            <a:endParaRPr/>
          </a:p>
        </p:txBody>
      </p:sp>
      <p:sp>
        <p:nvSpPr>
          <p:cNvPr id="702" name="Google Shape;702;p56"/>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703" name="Google Shape;703;p56"/>
          <p:cNvSpPr/>
          <p:nvPr/>
        </p:nvSpPr>
        <p:spPr>
          <a:xfrm>
            <a:off x="1386836" y="4214044"/>
            <a:ext cx="12816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Majed Mohammed</a:t>
            </a:r>
            <a:endParaRPr sz="600">
              <a:solidFill>
                <a:schemeClr val="dk1"/>
              </a:solidFill>
            </a:endParaRPr>
          </a:p>
          <a:p>
            <a:pPr indent="0" lvl="0" marL="0" rtl="0" algn="ctr">
              <a:spcBef>
                <a:spcPts val="0"/>
              </a:spcBef>
              <a:spcAft>
                <a:spcPts val="0"/>
              </a:spcAft>
              <a:buNone/>
            </a:pPr>
            <a:r>
              <a:rPr lang="en-US" sz="600">
                <a:solidFill>
                  <a:schemeClr val="dk1"/>
                </a:solidFill>
              </a:rPr>
              <a:t>Technical Fellow Functional Safety, Aptiv</a:t>
            </a:r>
            <a:endParaRPr sz="600">
              <a:solidFill>
                <a:schemeClr val="dk1"/>
              </a:solidFill>
            </a:endParaRPr>
          </a:p>
        </p:txBody>
      </p:sp>
      <p:sp>
        <p:nvSpPr>
          <p:cNvPr id="704" name="Google Shape;704;p56"/>
          <p:cNvSpPr/>
          <p:nvPr/>
        </p:nvSpPr>
        <p:spPr>
          <a:xfrm>
            <a:off x="7651830" y="2172831"/>
            <a:ext cx="10944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Clr>
                <a:schemeClr val="dk1"/>
              </a:buClr>
              <a:buFont typeface="Arial"/>
              <a:buNone/>
            </a:pPr>
            <a:r>
              <a:rPr lang="en-US" sz="1200">
                <a:solidFill>
                  <a:schemeClr val="dk1"/>
                </a:solidFill>
              </a:rPr>
              <a:t>J</a:t>
            </a:r>
            <a:r>
              <a:rPr lang="en-US" sz="1200">
                <a:solidFill>
                  <a:schemeClr val="dk1"/>
                </a:solidFill>
              </a:rPr>
              <a:t>erry Lopez</a:t>
            </a:r>
            <a:endParaRPr sz="800">
              <a:solidFill>
                <a:schemeClr val="dk1"/>
              </a:solidFill>
            </a:endParaRPr>
          </a:p>
          <a:p>
            <a:pPr indent="0" lvl="0" marL="0" rtl="0" algn="ctr">
              <a:spcBef>
                <a:spcPts val="0"/>
              </a:spcBef>
              <a:spcAft>
                <a:spcPts val="0"/>
              </a:spcAft>
              <a:buNone/>
            </a:pPr>
            <a:r>
              <a:rPr lang="en-US" sz="600">
                <a:solidFill>
                  <a:schemeClr val="dk1"/>
                </a:solidFill>
              </a:rPr>
              <a:t>Sr. Director of  Safety Assurance, Torc Robotics</a:t>
            </a:r>
            <a:endParaRPr sz="1200">
              <a:solidFill>
                <a:schemeClr val="dk1"/>
              </a:solidFill>
            </a:endParaRPr>
          </a:p>
        </p:txBody>
      </p:sp>
      <p:sp>
        <p:nvSpPr>
          <p:cNvPr id="705" name="Google Shape;705;p56"/>
          <p:cNvSpPr/>
          <p:nvPr/>
        </p:nvSpPr>
        <p:spPr>
          <a:xfrm>
            <a:off x="4630062"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Fahim Mannan</a:t>
            </a:r>
            <a:endParaRPr sz="700">
              <a:solidFill>
                <a:schemeClr val="dk1"/>
              </a:solidFill>
            </a:endParaRPr>
          </a:p>
          <a:p>
            <a:pPr indent="0" lvl="0" marL="0" rtl="0" algn="ctr">
              <a:spcBef>
                <a:spcPts val="0"/>
              </a:spcBef>
              <a:spcAft>
                <a:spcPts val="0"/>
              </a:spcAft>
              <a:buNone/>
            </a:pPr>
            <a:r>
              <a:rPr lang="en-US" sz="600">
                <a:solidFill>
                  <a:schemeClr val="dk1"/>
                </a:solidFill>
              </a:rPr>
              <a:t>Staff Machine Learning Engineer, </a:t>
            </a:r>
            <a:r>
              <a:rPr lang="en-US" sz="600">
                <a:solidFill>
                  <a:schemeClr val="dk1"/>
                </a:solidFill>
              </a:rPr>
              <a:t>Torc Robotics</a:t>
            </a:r>
            <a:endParaRPr sz="1200">
              <a:solidFill>
                <a:schemeClr val="dk1"/>
              </a:solidFill>
            </a:endParaRPr>
          </a:p>
        </p:txBody>
      </p:sp>
      <p:sp>
        <p:nvSpPr>
          <p:cNvPr id="706" name="Google Shape;706;p56"/>
          <p:cNvSpPr/>
          <p:nvPr/>
        </p:nvSpPr>
        <p:spPr>
          <a:xfrm>
            <a:off x="6126815"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Michael Wagner</a:t>
            </a:r>
            <a:endParaRPr sz="600">
              <a:solidFill>
                <a:schemeClr val="dk1"/>
              </a:solidFill>
            </a:endParaRPr>
          </a:p>
          <a:p>
            <a:pPr indent="0" lvl="0" marL="0" rtl="0" algn="ctr">
              <a:spcBef>
                <a:spcPts val="0"/>
              </a:spcBef>
              <a:spcAft>
                <a:spcPts val="0"/>
              </a:spcAft>
              <a:buNone/>
            </a:pPr>
            <a:r>
              <a:rPr lang="en-US" sz="600">
                <a:solidFill>
                  <a:schemeClr val="dk1"/>
                </a:solidFill>
              </a:rPr>
              <a:t>Chief Safety Officer</a:t>
            </a:r>
            <a:endParaRPr sz="600">
              <a:solidFill>
                <a:schemeClr val="dk1"/>
              </a:solidFill>
            </a:endParaRPr>
          </a:p>
          <a:p>
            <a:pPr indent="0" lvl="0" marL="0" rtl="0" algn="ctr">
              <a:spcBef>
                <a:spcPts val="0"/>
              </a:spcBef>
              <a:spcAft>
                <a:spcPts val="0"/>
              </a:spcAft>
              <a:buNone/>
            </a:pPr>
            <a:r>
              <a:rPr lang="en-US" sz="600">
                <a:solidFill>
                  <a:schemeClr val="dk1"/>
                </a:solidFill>
              </a:rPr>
              <a:t>Edge Case</a:t>
            </a:r>
            <a:endParaRPr sz="600">
              <a:solidFill>
                <a:schemeClr val="dk1"/>
              </a:solidFill>
            </a:endParaRPr>
          </a:p>
        </p:txBody>
      </p:sp>
      <p:sp>
        <p:nvSpPr>
          <p:cNvPr id="707" name="Google Shape;707;p56"/>
          <p:cNvSpPr/>
          <p:nvPr/>
        </p:nvSpPr>
        <p:spPr>
          <a:xfrm>
            <a:off x="3946282" y="4214044"/>
            <a:ext cx="13296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Krzysztof Penna</a:t>
            </a:r>
            <a:r>
              <a:rPr lang="en-US" sz="1200">
                <a:solidFill>
                  <a:schemeClr val="dk1"/>
                </a:solidFill>
              </a:rPr>
              <a:t>r</a:t>
            </a:r>
            <a:endParaRPr sz="800">
              <a:solidFill>
                <a:schemeClr val="dk1"/>
              </a:solidFill>
            </a:endParaRPr>
          </a:p>
          <a:p>
            <a:pPr indent="0" lvl="0" marL="0" rtl="0" algn="ctr">
              <a:spcBef>
                <a:spcPts val="0"/>
              </a:spcBef>
              <a:spcAft>
                <a:spcPts val="0"/>
              </a:spcAft>
              <a:buNone/>
            </a:pPr>
            <a:r>
              <a:rPr lang="en-US" sz="600">
                <a:solidFill>
                  <a:schemeClr val="dk1"/>
                </a:solidFill>
              </a:rPr>
              <a:t>Principal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708" name="Google Shape;708;p56"/>
          <p:cNvSpPr/>
          <p:nvPr/>
        </p:nvSpPr>
        <p:spPr>
          <a:xfrm>
            <a:off x="2798872" y="421409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David Ward</a:t>
            </a:r>
            <a:endParaRPr sz="800">
              <a:solidFill>
                <a:schemeClr val="dk1"/>
              </a:solidFill>
            </a:endParaRPr>
          </a:p>
          <a:p>
            <a:pPr indent="0" lvl="0" marL="0" rtl="0" algn="ctr">
              <a:spcBef>
                <a:spcPts val="0"/>
              </a:spcBef>
              <a:spcAft>
                <a:spcPts val="0"/>
              </a:spcAft>
              <a:buNone/>
            </a:pPr>
            <a:r>
              <a:rPr lang="en-US" sz="600">
                <a:solidFill>
                  <a:schemeClr val="dk1"/>
                </a:solidFill>
              </a:rPr>
              <a:t>Global Head of Safety</a:t>
            </a:r>
            <a:endParaRPr sz="600">
              <a:solidFill>
                <a:schemeClr val="dk1"/>
              </a:solidFill>
            </a:endParaRPr>
          </a:p>
          <a:p>
            <a:pPr indent="0" lvl="0" marL="0" rtl="0" algn="ctr">
              <a:spcBef>
                <a:spcPts val="0"/>
              </a:spcBef>
              <a:spcAft>
                <a:spcPts val="0"/>
              </a:spcAft>
              <a:buNone/>
            </a:pPr>
            <a:r>
              <a:rPr lang="en-US" sz="600">
                <a:solidFill>
                  <a:schemeClr val="dk1"/>
                </a:solidFill>
              </a:rPr>
              <a:t>HORIBA MIRA</a:t>
            </a:r>
            <a:endParaRPr sz="1200">
              <a:solidFill>
                <a:schemeClr val="dk1"/>
              </a:solidFill>
            </a:endParaRPr>
          </a:p>
        </p:txBody>
      </p:sp>
      <p:sp>
        <p:nvSpPr>
          <p:cNvPr id="709" name="Google Shape;709;p56"/>
          <p:cNvSpPr/>
          <p:nvPr/>
        </p:nvSpPr>
        <p:spPr>
          <a:xfrm>
            <a:off x="3274613"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Akshay Chalana</a:t>
            </a:r>
            <a:endParaRPr sz="600">
              <a:solidFill>
                <a:schemeClr val="dk1"/>
              </a:solidFill>
            </a:endParaRPr>
          </a:p>
          <a:p>
            <a:pPr indent="0" lvl="0" marL="0" rtl="0" algn="ctr">
              <a:spcBef>
                <a:spcPts val="0"/>
              </a:spcBef>
              <a:spcAft>
                <a:spcPts val="0"/>
              </a:spcAft>
              <a:buNone/>
            </a:pPr>
            <a:r>
              <a:rPr lang="en-US" sz="600">
                <a:solidFill>
                  <a:schemeClr val="dk1"/>
                </a:solidFill>
              </a:rPr>
              <a:t>CEO and Co-Founder</a:t>
            </a:r>
            <a:endParaRPr sz="600">
              <a:solidFill>
                <a:schemeClr val="dk1"/>
              </a:solidFill>
            </a:endParaRPr>
          </a:p>
          <a:p>
            <a:pPr indent="0" lvl="0" marL="0" rtl="0" algn="ctr">
              <a:spcBef>
                <a:spcPts val="0"/>
              </a:spcBef>
              <a:spcAft>
                <a:spcPts val="0"/>
              </a:spcAft>
              <a:buNone/>
            </a:pPr>
            <a:r>
              <a:rPr lang="en-US" sz="600">
                <a:solidFill>
                  <a:schemeClr val="dk1"/>
                </a:solidFill>
              </a:rPr>
              <a:t>Saphira AI</a:t>
            </a:r>
            <a:endParaRPr sz="1200">
              <a:solidFill>
                <a:schemeClr val="dk1"/>
              </a:solidFill>
            </a:endParaRPr>
          </a:p>
        </p:txBody>
      </p:sp>
      <p:sp>
        <p:nvSpPr>
          <p:cNvPr id="710" name="Google Shape;710;p56"/>
          <p:cNvSpPr/>
          <p:nvPr/>
        </p:nvSpPr>
        <p:spPr>
          <a:xfrm>
            <a:off x="5321281" y="4214094"/>
            <a:ext cx="12123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900">
                <a:solidFill>
                  <a:schemeClr val="dk1"/>
                </a:solidFill>
              </a:rPr>
              <a:t>Chaitanya Shinde</a:t>
            </a:r>
            <a:endParaRPr sz="500">
              <a:solidFill>
                <a:schemeClr val="dk1"/>
              </a:solidFill>
            </a:endParaRPr>
          </a:p>
          <a:p>
            <a:pPr indent="0" lvl="0" marL="0" rtl="0" algn="ctr">
              <a:spcBef>
                <a:spcPts val="0"/>
              </a:spcBef>
              <a:spcAft>
                <a:spcPts val="0"/>
              </a:spcAft>
              <a:buNone/>
            </a:pPr>
            <a:r>
              <a:rPr lang="en-US" sz="600">
                <a:solidFill>
                  <a:schemeClr val="dk1"/>
                </a:solidFill>
              </a:rPr>
              <a:t>Staff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711" name="Google Shape;711;p56"/>
          <p:cNvSpPr/>
          <p:nvPr/>
        </p:nvSpPr>
        <p:spPr>
          <a:xfrm>
            <a:off x="6666904" y="421404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Justin Poh</a:t>
            </a:r>
            <a:endParaRPr sz="800">
              <a:solidFill>
                <a:schemeClr val="dk1"/>
              </a:solidFill>
            </a:endParaRPr>
          </a:p>
          <a:p>
            <a:pPr indent="0" lvl="0" marL="0" rtl="0" algn="ctr">
              <a:spcBef>
                <a:spcPts val="0"/>
              </a:spcBef>
              <a:spcAft>
                <a:spcPts val="0"/>
              </a:spcAft>
              <a:buNone/>
            </a:pPr>
            <a:r>
              <a:rPr lang="en-US" sz="600">
                <a:solidFill>
                  <a:schemeClr val="dk1"/>
                </a:solidFill>
              </a:rPr>
              <a:t>Sr.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712" name="Google Shape;712;p56"/>
          <p:cNvSpPr/>
          <p:nvPr/>
        </p:nvSpPr>
        <p:spPr>
          <a:xfrm>
            <a:off x="7876704" y="4214044"/>
            <a:ext cx="11829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Simon Diemert</a:t>
            </a:r>
            <a:endParaRPr sz="700">
              <a:solidFill>
                <a:schemeClr val="dk1"/>
              </a:solidFill>
            </a:endParaRPr>
          </a:p>
          <a:p>
            <a:pPr indent="0" lvl="0" marL="0" rtl="0" algn="ctr">
              <a:spcBef>
                <a:spcPts val="0"/>
              </a:spcBef>
              <a:spcAft>
                <a:spcPts val="0"/>
              </a:spcAft>
              <a:buNone/>
            </a:pPr>
            <a:r>
              <a:rPr lang="en-US" sz="600">
                <a:solidFill>
                  <a:schemeClr val="dk1"/>
                </a:solidFill>
              </a:rPr>
              <a:t>VP Engineering</a:t>
            </a:r>
            <a:endParaRPr sz="600">
              <a:solidFill>
                <a:schemeClr val="dk1"/>
              </a:solidFill>
            </a:endParaRPr>
          </a:p>
          <a:p>
            <a:pPr indent="0" lvl="0" marL="0" rtl="0" algn="ctr">
              <a:spcBef>
                <a:spcPts val="0"/>
              </a:spcBef>
              <a:spcAft>
                <a:spcPts val="0"/>
              </a:spcAft>
              <a:buNone/>
            </a:pPr>
            <a:r>
              <a:rPr lang="en-US" sz="600">
                <a:solidFill>
                  <a:schemeClr val="dk1"/>
                </a:solidFill>
              </a:rPr>
              <a:t>Critical Systems Labs</a:t>
            </a:r>
            <a:endParaRPr sz="1200">
              <a:solidFill>
                <a:schemeClr val="dk1"/>
              </a:solidFill>
            </a:endParaRPr>
          </a:p>
        </p:txBody>
      </p:sp>
      <p:sp>
        <p:nvSpPr>
          <p:cNvPr id="713" name="Google Shape;713;p56"/>
          <p:cNvSpPr/>
          <p:nvPr/>
        </p:nvSpPr>
        <p:spPr>
          <a:xfrm>
            <a:off x="161975" y="421404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Bodo Seifert</a:t>
            </a:r>
            <a:endParaRPr sz="800">
              <a:solidFill>
                <a:schemeClr val="dk1"/>
              </a:solidFill>
            </a:endParaRPr>
          </a:p>
          <a:p>
            <a:pPr indent="0" lvl="0" marL="0" rtl="0" algn="ctr">
              <a:spcBef>
                <a:spcPts val="0"/>
              </a:spcBef>
              <a:spcAft>
                <a:spcPts val="0"/>
              </a:spcAft>
              <a:buNone/>
            </a:pPr>
            <a:r>
              <a:rPr lang="en-US" sz="600">
                <a:solidFill>
                  <a:schemeClr val="dk1"/>
                </a:solidFill>
              </a:rPr>
              <a:t>Sr. Safety Lead</a:t>
            </a:r>
            <a:endParaRPr sz="600">
              <a:solidFill>
                <a:schemeClr val="dk1"/>
              </a:solidFill>
            </a:endParaRPr>
          </a:p>
          <a:p>
            <a:pPr indent="0" lvl="0" marL="0" rtl="0" algn="ctr">
              <a:spcBef>
                <a:spcPts val="0"/>
              </a:spcBef>
              <a:spcAft>
                <a:spcPts val="0"/>
              </a:spcAft>
              <a:buNone/>
            </a:pPr>
            <a:r>
              <a:rPr lang="en-US" sz="600">
                <a:solidFill>
                  <a:schemeClr val="dk1"/>
                </a:solidFill>
              </a:rPr>
              <a:t>T</a:t>
            </a:r>
            <a:r>
              <a:rPr lang="en-US" sz="600">
                <a:solidFill>
                  <a:schemeClr val="dk1"/>
                </a:solidFill>
              </a:rPr>
              <a:t>ÜV Rheinland Group</a:t>
            </a:r>
            <a:endParaRPr sz="600">
              <a:solidFill>
                <a:schemeClr val="dk1"/>
              </a:solidFill>
            </a:endParaRPr>
          </a:p>
        </p:txBody>
      </p:sp>
      <p:sp>
        <p:nvSpPr>
          <p:cNvPr id="714" name="Google Shape;714;p56"/>
          <p:cNvSpPr/>
          <p:nvPr/>
        </p:nvSpPr>
        <p:spPr>
          <a:xfrm>
            <a:off x="1746241" y="2172831"/>
            <a:ext cx="12816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Neil Wadhvana</a:t>
            </a:r>
            <a:endParaRPr sz="800">
              <a:solidFill>
                <a:schemeClr val="dk1"/>
              </a:solidFill>
            </a:endParaRPr>
          </a:p>
          <a:p>
            <a:pPr indent="0" lvl="0" marL="0" rtl="0" algn="ctr">
              <a:spcBef>
                <a:spcPts val="0"/>
              </a:spcBef>
              <a:spcAft>
                <a:spcPts val="0"/>
              </a:spcAft>
              <a:buNone/>
            </a:pPr>
            <a:r>
              <a:rPr lang="en-US" sz="600">
                <a:solidFill>
                  <a:schemeClr val="dk1"/>
                </a:solidFill>
              </a:rPr>
              <a:t>Machine Learning Group Lead</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600">
              <a:solidFill>
                <a:schemeClr val="dk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61"/>
          <p:cNvSpPr/>
          <p:nvPr/>
        </p:nvSpPr>
        <p:spPr>
          <a:xfrm>
            <a:off x="162775" y="4655200"/>
            <a:ext cx="8778600" cy="367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0" name="Google Shape;720;p61"/>
          <p:cNvSpPr/>
          <p:nvPr/>
        </p:nvSpPr>
        <p:spPr>
          <a:xfrm>
            <a:off x="175017" y="1273225"/>
            <a:ext cx="8466000" cy="2718000"/>
          </a:xfrm>
          <a:prstGeom prst="roundRect">
            <a:avLst>
              <a:gd fmla="val 9282" name="adj"/>
            </a:avLst>
          </a:prstGeom>
          <a:solidFill>
            <a:srgbClr val="CFE6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1" name="Google Shape;721;p61"/>
          <p:cNvSpPr txBox="1"/>
          <p:nvPr>
            <p:ph idx="12" type="sldNum"/>
          </p:nvPr>
        </p:nvSpPr>
        <p:spPr>
          <a:xfrm>
            <a:off x="6553200" y="4460951"/>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722" name="Google Shape;722;p61"/>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Question and Answers</a:t>
            </a:r>
            <a:endParaRPr/>
          </a:p>
        </p:txBody>
      </p:sp>
      <p:pic>
        <p:nvPicPr>
          <p:cNvPr id="723" name="Google Shape;723;p61"/>
          <p:cNvPicPr preferRelativeResize="0"/>
          <p:nvPr/>
        </p:nvPicPr>
        <p:blipFill rotWithShape="1">
          <a:blip r:embed="rId3">
            <a:alphaModFix/>
          </a:blip>
          <a:srcRect b="52309" l="18136" r="22960" t="5554"/>
          <a:stretch/>
        </p:blipFill>
        <p:spPr>
          <a:xfrm>
            <a:off x="5473141" y="2723882"/>
            <a:ext cx="864900" cy="929400"/>
          </a:xfrm>
          <a:prstGeom prst="ellipse">
            <a:avLst/>
          </a:prstGeom>
          <a:noFill/>
          <a:ln>
            <a:noFill/>
          </a:ln>
        </p:spPr>
      </p:pic>
      <p:pic>
        <p:nvPicPr>
          <p:cNvPr id="724" name="Google Shape;724;p61"/>
          <p:cNvPicPr preferRelativeResize="0"/>
          <p:nvPr/>
        </p:nvPicPr>
        <p:blipFill>
          <a:blip r:embed="rId4">
            <a:alphaModFix/>
          </a:blip>
          <a:stretch>
            <a:fillRect/>
          </a:stretch>
        </p:blipFill>
        <p:spPr>
          <a:xfrm>
            <a:off x="4627851" y="2715588"/>
            <a:ext cx="945900" cy="945900"/>
          </a:xfrm>
          <a:prstGeom prst="ellipse">
            <a:avLst/>
          </a:prstGeom>
          <a:noFill/>
          <a:ln>
            <a:noFill/>
          </a:ln>
        </p:spPr>
      </p:pic>
      <p:pic>
        <p:nvPicPr>
          <p:cNvPr id="725" name="Google Shape;725;p61"/>
          <p:cNvPicPr preferRelativeResize="0"/>
          <p:nvPr/>
        </p:nvPicPr>
        <p:blipFill>
          <a:blip r:embed="rId5">
            <a:alphaModFix/>
          </a:blip>
          <a:stretch>
            <a:fillRect/>
          </a:stretch>
        </p:blipFill>
        <p:spPr>
          <a:xfrm>
            <a:off x="3782560" y="2713155"/>
            <a:ext cx="945900" cy="950700"/>
          </a:xfrm>
          <a:prstGeom prst="ellipse">
            <a:avLst/>
          </a:prstGeom>
          <a:noFill/>
          <a:ln>
            <a:noFill/>
          </a:ln>
        </p:spPr>
      </p:pic>
      <p:pic>
        <p:nvPicPr>
          <p:cNvPr id="726" name="Google Shape;726;p61"/>
          <p:cNvPicPr preferRelativeResize="0"/>
          <p:nvPr/>
        </p:nvPicPr>
        <p:blipFill rotWithShape="1">
          <a:blip r:embed="rId6">
            <a:alphaModFix/>
          </a:blip>
          <a:srcRect b="38407" l="40129" r="4151" t="5655"/>
          <a:stretch/>
        </p:blipFill>
        <p:spPr>
          <a:xfrm>
            <a:off x="2978535" y="2713149"/>
            <a:ext cx="908100" cy="911700"/>
          </a:xfrm>
          <a:prstGeom prst="ellipse">
            <a:avLst/>
          </a:prstGeom>
          <a:noFill/>
          <a:ln>
            <a:noFill/>
          </a:ln>
        </p:spPr>
      </p:pic>
      <p:pic>
        <p:nvPicPr>
          <p:cNvPr id="727" name="Google Shape;727;p61"/>
          <p:cNvPicPr preferRelativeResize="0"/>
          <p:nvPr/>
        </p:nvPicPr>
        <p:blipFill rotWithShape="1">
          <a:blip r:embed="rId7">
            <a:alphaModFix/>
          </a:blip>
          <a:srcRect b="0" l="23565" r="7351" t="0"/>
          <a:stretch/>
        </p:blipFill>
        <p:spPr>
          <a:xfrm>
            <a:off x="2091784" y="2735343"/>
            <a:ext cx="962700" cy="911700"/>
          </a:xfrm>
          <a:prstGeom prst="ellipse">
            <a:avLst/>
          </a:prstGeom>
          <a:noFill/>
          <a:ln>
            <a:noFill/>
          </a:ln>
        </p:spPr>
      </p:pic>
      <p:pic>
        <p:nvPicPr>
          <p:cNvPr id="728" name="Google Shape;728;p61"/>
          <p:cNvPicPr preferRelativeResize="0"/>
          <p:nvPr/>
        </p:nvPicPr>
        <p:blipFill>
          <a:blip r:embed="rId8">
            <a:alphaModFix/>
          </a:blip>
          <a:stretch>
            <a:fillRect/>
          </a:stretch>
        </p:blipFill>
        <p:spPr>
          <a:xfrm>
            <a:off x="1248223" y="2770678"/>
            <a:ext cx="945900" cy="945900"/>
          </a:xfrm>
          <a:prstGeom prst="ellipse">
            <a:avLst/>
          </a:prstGeom>
          <a:noFill/>
          <a:ln>
            <a:noFill/>
          </a:ln>
        </p:spPr>
      </p:pic>
      <p:pic>
        <p:nvPicPr>
          <p:cNvPr descr="Jerry Lopez" id="729" name="Google Shape;729;p61"/>
          <p:cNvPicPr preferRelativeResize="0"/>
          <p:nvPr/>
        </p:nvPicPr>
        <p:blipFill rotWithShape="1">
          <a:blip r:embed="rId9">
            <a:alphaModFix/>
          </a:blip>
          <a:srcRect b="0" l="0" r="0" t="0"/>
          <a:stretch/>
        </p:blipFill>
        <p:spPr>
          <a:xfrm>
            <a:off x="5216109" y="1408948"/>
            <a:ext cx="1000200" cy="1000200"/>
          </a:xfrm>
          <a:prstGeom prst="ellipse">
            <a:avLst/>
          </a:prstGeom>
          <a:noFill/>
          <a:ln>
            <a:noFill/>
          </a:ln>
          <a:effectLst>
            <a:outerShdw blurRad="190017" rotWithShape="0" algn="tl" dir="2700000" dist="90878">
              <a:srgbClr val="333333">
                <a:alpha val="65100"/>
              </a:srgbClr>
            </a:outerShdw>
          </a:effectLst>
        </p:spPr>
      </p:pic>
      <p:pic>
        <p:nvPicPr>
          <p:cNvPr id="730" name="Google Shape;730;p61"/>
          <p:cNvPicPr preferRelativeResize="0"/>
          <p:nvPr/>
        </p:nvPicPr>
        <p:blipFill rotWithShape="1">
          <a:blip r:embed="rId10">
            <a:alphaModFix/>
          </a:blip>
          <a:srcRect b="0" l="3813" r="13474" t="0"/>
          <a:stretch/>
        </p:blipFill>
        <p:spPr>
          <a:xfrm>
            <a:off x="4224531" y="1387676"/>
            <a:ext cx="1042500" cy="1042800"/>
          </a:xfrm>
          <a:prstGeom prst="ellipse">
            <a:avLst/>
          </a:prstGeom>
          <a:noFill/>
          <a:ln>
            <a:noFill/>
          </a:ln>
        </p:spPr>
      </p:pic>
      <p:pic>
        <p:nvPicPr>
          <p:cNvPr id="731" name="Google Shape;731;p61"/>
          <p:cNvPicPr preferRelativeResize="0"/>
          <p:nvPr/>
        </p:nvPicPr>
        <p:blipFill>
          <a:blip r:embed="rId11">
            <a:alphaModFix/>
          </a:blip>
          <a:stretch>
            <a:fillRect/>
          </a:stretch>
        </p:blipFill>
        <p:spPr>
          <a:xfrm>
            <a:off x="3275302" y="1408948"/>
            <a:ext cx="1000200" cy="1000200"/>
          </a:xfrm>
          <a:prstGeom prst="ellipse">
            <a:avLst/>
          </a:prstGeom>
          <a:noFill/>
          <a:ln>
            <a:noFill/>
          </a:ln>
        </p:spPr>
      </p:pic>
      <p:pic>
        <p:nvPicPr>
          <p:cNvPr id="732" name="Google Shape;732;p61"/>
          <p:cNvPicPr preferRelativeResize="0"/>
          <p:nvPr/>
        </p:nvPicPr>
        <p:blipFill>
          <a:blip r:embed="rId12">
            <a:alphaModFix/>
          </a:blip>
          <a:stretch>
            <a:fillRect/>
          </a:stretch>
        </p:blipFill>
        <p:spPr>
          <a:xfrm>
            <a:off x="2396914" y="1444368"/>
            <a:ext cx="929400" cy="929400"/>
          </a:xfrm>
          <a:prstGeom prst="ellipse">
            <a:avLst/>
          </a:prstGeom>
          <a:noFill/>
          <a:ln>
            <a:noFill/>
          </a:ln>
        </p:spPr>
      </p:pic>
      <p:pic>
        <p:nvPicPr>
          <p:cNvPr id="733" name="Google Shape;733;p61"/>
          <p:cNvPicPr preferRelativeResize="0"/>
          <p:nvPr/>
        </p:nvPicPr>
        <p:blipFill rotWithShape="1">
          <a:blip r:embed="rId13">
            <a:alphaModFix/>
          </a:blip>
          <a:srcRect b="22191" l="0" r="19917" t="0"/>
          <a:stretch/>
        </p:blipFill>
        <p:spPr>
          <a:xfrm>
            <a:off x="1501938" y="1449540"/>
            <a:ext cx="945900" cy="918900"/>
          </a:xfrm>
          <a:prstGeom prst="ellipse">
            <a:avLst/>
          </a:prstGeom>
          <a:noFill/>
          <a:ln>
            <a:noFill/>
          </a:ln>
        </p:spPr>
      </p:pic>
      <p:sp>
        <p:nvSpPr>
          <p:cNvPr id="734" name="Google Shape;734;p61"/>
          <p:cNvSpPr txBox="1"/>
          <p:nvPr>
            <p:ph idx="12" type="sldNum"/>
          </p:nvPr>
        </p:nvSpPr>
        <p:spPr>
          <a:xfrm>
            <a:off x="4317186" y="3671739"/>
            <a:ext cx="1388100" cy="83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390">
                <a:solidFill>
                  <a:schemeClr val="dk1"/>
                </a:solidFill>
                <a:latin typeface="Arial"/>
                <a:ea typeface="Arial"/>
                <a:cs typeface="Arial"/>
                <a:sym typeface="Arial"/>
              </a:rPr>
              <a:t>‹#›</a:t>
            </a:fld>
            <a:endParaRPr sz="390">
              <a:solidFill>
                <a:schemeClr val="dk1"/>
              </a:solidFill>
              <a:latin typeface="Arial"/>
              <a:ea typeface="Arial"/>
              <a:cs typeface="Arial"/>
              <a:sym typeface="Arial"/>
            </a:endParaRPr>
          </a:p>
        </p:txBody>
      </p:sp>
      <p:pic>
        <p:nvPicPr>
          <p:cNvPr descr="Bodo (Heinz) Seifert" id="735" name="Google Shape;735;p61"/>
          <p:cNvPicPr preferRelativeResize="0"/>
          <p:nvPr/>
        </p:nvPicPr>
        <p:blipFill rotWithShape="1">
          <a:blip r:embed="rId14">
            <a:alphaModFix/>
          </a:blip>
          <a:srcRect b="0" l="0" r="0" t="0"/>
          <a:stretch/>
        </p:blipFill>
        <p:spPr>
          <a:xfrm>
            <a:off x="434184" y="2770667"/>
            <a:ext cx="929400" cy="929400"/>
          </a:xfrm>
          <a:prstGeom prst="ellipse">
            <a:avLst/>
          </a:prstGeom>
          <a:noFill/>
          <a:ln>
            <a:noFill/>
          </a:ln>
          <a:effectLst>
            <a:outerShdw blurRad="190017" rotWithShape="0" algn="tl" dir="2700000" dist="90878">
              <a:srgbClr val="333333">
                <a:alpha val="65100"/>
              </a:srgbClr>
            </a:outerShdw>
          </a:effectLst>
        </p:spPr>
      </p:pic>
      <p:pic>
        <p:nvPicPr>
          <p:cNvPr descr="Paul Schmitt" id="736" name="Google Shape;736;p61"/>
          <p:cNvPicPr preferRelativeResize="0"/>
          <p:nvPr/>
        </p:nvPicPr>
        <p:blipFill rotWithShape="1">
          <a:blip r:embed="rId15">
            <a:alphaModFix/>
          </a:blip>
          <a:srcRect b="0" l="0" r="0" t="0"/>
          <a:stretch/>
        </p:blipFill>
        <p:spPr>
          <a:xfrm>
            <a:off x="601107" y="1433147"/>
            <a:ext cx="951900" cy="951900"/>
          </a:xfrm>
          <a:prstGeom prst="ellipse">
            <a:avLst/>
          </a:prstGeom>
          <a:noFill/>
          <a:ln>
            <a:noFill/>
          </a:ln>
          <a:effectLst>
            <a:outerShdw blurRad="190017" rotWithShape="0" algn="tl" dir="2700000" dist="90878">
              <a:srgbClr val="333333">
                <a:alpha val="65100"/>
              </a:srgbClr>
            </a:outerShdw>
          </a:effectLst>
        </p:spPr>
      </p:pic>
      <p:sp>
        <p:nvSpPr>
          <p:cNvPr id="737" name="Google Shape;737;p61"/>
          <p:cNvSpPr/>
          <p:nvPr/>
        </p:nvSpPr>
        <p:spPr>
          <a:xfrm>
            <a:off x="671396" y="2236809"/>
            <a:ext cx="7119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Paul Schmitt</a:t>
            </a:r>
            <a:endParaRPr sz="520">
              <a:solidFill>
                <a:schemeClr val="dk1"/>
              </a:solidFill>
            </a:endParaRPr>
          </a:p>
          <a:p>
            <a:pPr indent="0" lvl="0" marL="0" rtl="0" algn="ctr">
              <a:spcBef>
                <a:spcPts val="0"/>
              </a:spcBef>
              <a:spcAft>
                <a:spcPts val="0"/>
              </a:spcAft>
              <a:buNone/>
            </a:pPr>
            <a:r>
              <a:rPr lang="en-US" sz="390">
                <a:solidFill>
                  <a:schemeClr val="dk1"/>
                </a:solidFill>
              </a:rPr>
              <a:t>Director of Engineering</a:t>
            </a:r>
            <a:endParaRPr sz="390">
              <a:solidFill>
                <a:schemeClr val="dk1"/>
              </a:solidFill>
            </a:endParaRPr>
          </a:p>
          <a:p>
            <a:pPr indent="0" lvl="0" marL="0" rtl="0" algn="ctr">
              <a:spcBef>
                <a:spcPts val="0"/>
              </a:spcBef>
              <a:spcAft>
                <a:spcPts val="0"/>
              </a:spcAft>
              <a:buNone/>
            </a:pPr>
            <a:r>
              <a:rPr lang="en-US" sz="390">
                <a:solidFill>
                  <a:schemeClr val="dk1"/>
                </a:solidFill>
              </a:rPr>
              <a:t>Reynolds &amp; Moore</a:t>
            </a:r>
            <a:endParaRPr sz="390">
              <a:solidFill>
                <a:schemeClr val="dk1"/>
              </a:solidFill>
            </a:endParaRPr>
          </a:p>
        </p:txBody>
      </p:sp>
      <p:sp>
        <p:nvSpPr>
          <p:cNvPr id="738" name="Google Shape;738;p61"/>
          <p:cNvSpPr/>
          <p:nvPr/>
        </p:nvSpPr>
        <p:spPr>
          <a:xfrm>
            <a:off x="1310055" y="3564660"/>
            <a:ext cx="8337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651">
                <a:solidFill>
                  <a:schemeClr val="dk1"/>
                </a:solidFill>
              </a:rPr>
              <a:t>Majed Mohammed</a:t>
            </a:r>
            <a:endParaRPr sz="390">
              <a:solidFill>
                <a:schemeClr val="dk1"/>
              </a:solidFill>
            </a:endParaRPr>
          </a:p>
          <a:p>
            <a:pPr indent="0" lvl="0" marL="0" rtl="0" algn="ctr">
              <a:spcBef>
                <a:spcPts val="0"/>
              </a:spcBef>
              <a:spcAft>
                <a:spcPts val="0"/>
              </a:spcAft>
              <a:buNone/>
            </a:pPr>
            <a:r>
              <a:rPr lang="en-US" sz="390">
                <a:solidFill>
                  <a:schemeClr val="dk1"/>
                </a:solidFill>
              </a:rPr>
              <a:t>Technical Fellow Functional Safety, Aptiv</a:t>
            </a:r>
            <a:endParaRPr sz="390">
              <a:solidFill>
                <a:schemeClr val="dk1"/>
              </a:solidFill>
            </a:endParaRPr>
          </a:p>
        </p:txBody>
      </p:sp>
      <p:sp>
        <p:nvSpPr>
          <p:cNvPr id="739" name="Google Shape;739;p61"/>
          <p:cNvSpPr/>
          <p:nvPr/>
        </p:nvSpPr>
        <p:spPr>
          <a:xfrm>
            <a:off x="5385561" y="2236809"/>
            <a:ext cx="7119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Jerry Lopez</a:t>
            </a:r>
            <a:endParaRPr sz="520">
              <a:solidFill>
                <a:schemeClr val="dk1"/>
              </a:solidFill>
            </a:endParaRPr>
          </a:p>
          <a:p>
            <a:pPr indent="0" lvl="0" marL="0" rtl="0" algn="ctr">
              <a:spcBef>
                <a:spcPts val="0"/>
              </a:spcBef>
              <a:spcAft>
                <a:spcPts val="0"/>
              </a:spcAft>
              <a:buNone/>
            </a:pPr>
            <a:r>
              <a:rPr lang="en-US" sz="390">
                <a:solidFill>
                  <a:schemeClr val="dk1"/>
                </a:solidFill>
              </a:rPr>
              <a:t>Sr. Director of  Safety Assurance, Torc Robotics</a:t>
            </a:r>
            <a:endParaRPr sz="781">
              <a:solidFill>
                <a:schemeClr val="dk1"/>
              </a:solidFill>
            </a:endParaRPr>
          </a:p>
        </p:txBody>
      </p:sp>
      <p:sp>
        <p:nvSpPr>
          <p:cNvPr id="740" name="Google Shape;740;p61"/>
          <p:cNvSpPr/>
          <p:nvPr/>
        </p:nvSpPr>
        <p:spPr>
          <a:xfrm>
            <a:off x="3419840" y="2236809"/>
            <a:ext cx="7887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16">
                <a:solidFill>
                  <a:schemeClr val="dk1"/>
                </a:solidFill>
              </a:rPr>
              <a:t>Fahim Mannan</a:t>
            </a:r>
            <a:endParaRPr sz="455">
              <a:solidFill>
                <a:schemeClr val="dk1"/>
              </a:solidFill>
            </a:endParaRPr>
          </a:p>
          <a:p>
            <a:pPr indent="0" lvl="0" marL="0" rtl="0" algn="ctr">
              <a:spcBef>
                <a:spcPts val="0"/>
              </a:spcBef>
              <a:spcAft>
                <a:spcPts val="0"/>
              </a:spcAft>
              <a:buNone/>
            </a:pPr>
            <a:r>
              <a:rPr lang="en-US" sz="390">
                <a:solidFill>
                  <a:schemeClr val="dk1"/>
                </a:solidFill>
              </a:rPr>
              <a:t>Staff Machine Learning Engineer, Torc Robotics</a:t>
            </a:r>
            <a:endParaRPr sz="781">
              <a:solidFill>
                <a:schemeClr val="dk1"/>
              </a:solidFill>
            </a:endParaRPr>
          </a:p>
        </p:txBody>
      </p:sp>
      <p:sp>
        <p:nvSpPr>
          <p:cNvPr id="741" name="Google Shape;741;p61"/>
          <p:cNvSpPr/>
          <p:nvPr/>
        </p:nvSpPr>
        <p:spPr>
          <a:xfrm>
            <a:off x="4393508" y="2236809"/>
            <a:ext cx="7887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651">
                <a:solidFill>
                  <a:schemeClr val="dk1"/>
                </a:solidFill>
              </a:rPr>
              <a:t>Michael Wagner</a:t>
            </a:r>
            <a:endParaRPr sz="390">
              <a:solidFill>
                <a:schemeClr val="dk1"/>
              </a:solidFill>
            </a:endParaRPr>
          </a:p>
          <a:p>
            <a:pPr indent="0" lvl="0" marL="0" rtl="0" algn="ctr">
              <a:spcBef>
                <a:spcPts val="0"/>
              </a:spcBef>
              <a:spcAft>
                <a:spcPts val="0"/>
              </a:spcAft>
              <a:buNone/>
            </a:pPr>
            <a:r>
              <a:rPr lang="en-US" sz="390">
                <a:solidFill>
                  <a:schemeClr val="dk1"/>
                </a:solidFill>
              </a:rPr>
              <a:t>Chief Safety Officer</a:t>
            </a:r>
            <a:endParaRPr sz="390">
              <a:solidFill>
                <a:schemeClr val="dk1"/>
              </a:solidFill>
            </a:endParaRPr>
          </a:p>
          <a:p>
            <a:pPr indent="0" lvl="0" marL="0" rtl="0" algn="ctr">
              <a:spcBef>
                <a:spcPts val="0"/>
              </a:spcBef>
              <a:spcAft>
                <a:spcPts val="0"/>
              </a:spcAft>
              <a:buNone/>
            </a:pPr>
            <a:r>
              <a:rPr lang="en-US" sz="390">
                <a:solidFill>
                  <a:schemeClr val="dk1"/>
                </a:solidFill>
              </a:rPr>
              <a:t>Edge Case</a:t>
            </a:r>
            <a:endParaRPr sz="390">
              <a:solidFill>
                <a:schemeClr val="dk1"/>
              </a:solidFill>
            </a:endParaRPr>
          </a:p>
        </p:txBody>
      </p:sp>
      <p:sp>
        <p:nvSpPr>
          <p:cNvPr id="742" name="Google Shape;742;p61"/>
          <p:cNvSpPr/>
          <p:nvPr/>
        </p:nvSpPr>
        <p:spPr>
          <a:xfrm>
            <a:off x="2975027" y="3564660"/>
            <a:ext cx="8649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16">
                <a:solidFill>
                  <a:schemeClr val="dk1"/>
                </a:solidFill>
              </a:rPr>
              <a:t>Krzysztof Penna</a:t>
            </a:r>
            <a:r>
              <a:rPr lang="en-US" sz="781">
                <a:solidFill>
                  <a:schemeClr val="dk1"/>
                </a:solidFill>
              </a:rPr>
              <a:t>r</a:t>
            </a:r>
            <a:endParaRPr sz="520">
              <a:solidFill>
                <a:schemeClr val="dk1"/>
              </a:solidFill>
            </a:endParaRPr>
          </a:p>
          <a:p>
            <a:pPr indent="0" lvl="0" marL="0" rtl="0" algn="ctr">
              <a:spcBef>
                <a:spcPts val="0"/>
              </a:spcBef>
              <a:spcAft>
                <a:spcPts val="0"/>
              </a:spcAft>
              <a:buNone/>
            </a:pPr>
            <a:r>
              <a:rPr lang="en-US" sz="390">
                <a:solidFill>
                  <a:schemeClr val="dk1"/>
                </a:solidFill>
              </a:rPr>
              <a:t>Principal Safety Engineer</a:t>
            </a:r>
            <a:endParaRPr sz="390">
              <a:solidFill>
                <a:schemeClr val="dk1"/>
              </a:solidFill>
            </a:endParaRPr>
          </a:p>
          <a:p>
            <a:pPr indent="0" lvl="0" marL="0" rtl="0" algn="ctr">
              <a:spcBef>
                <a:spcPts val="0"/>
              </a:spcBef>
              <a:spcAft>
                <a:spcPts val="0"/>
              </a:spcAft>
              <a:buNone/>
            </a:pPr>
            <a:r>
              <a:rPr lang="en-US" sz="390">
                <a:solidFill>
                  <a:schemeClr val="dk1"/>
                </a:solidFill>
              </a:rPr>
              <a:t>Torc Robotics</a:t>
            </a:r>
            <a:endParaRPr sz="781">
              <a:solidFill>
                <a:schemeClr val="dk1"/>
              </a:solidFill>
            </a:endParaRPr>
          </a:p>
        </p:txBody>
      </p:sp>
      <p:sp>
        <p:nvSpPr>
          <p:cNvPr id="743" name="Google Shape;743;p61"/>
          <p:cNvSpPr/>
          <p:nvPr/>
        </p:nvSpPr>
        <p:spPr>
          <a:xfrm>
            <a:off x="2228613" y="3564692"/>
            <a:ext cx="7119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David Ward</a:t>
            </a:r>
            <a:endParaRPr sz="520">
              <a:solidFill>
                <a:schemeClr val="dk1"/>
              </a:solidFill>
            </a:endParaRPr>
          </a:p>
          <a:p>
            <a:pPr indent="0" lvl="0" marL="0" rtl="0" algn="ctr">
              <a:spcBef>
                <a:spcPts val="0"/>
              </a:spcBef>
              <a:spcAft>
                <a:spcPts val="0"/>
              </a:spcAft>
              <a:buNone/>
            </a:pPr>
            <a:r>
              <a:rPr lang="en-US" sz="390">
                <a:solidFill>
                  <a:schemeClr val="dk1"/>
                </a:solidFill>
              </a:rPr>
              <a:t>Global Head of Safety</a:t>
            </a:r>
            <a:endParaRPr sz="390">
              <a:solidFill>
                <a:schemeClr val="dk1"/>
              </a:solidFill>
            </a:endParaRPr>
          </a:p>
          <a:p>
            <a:pPr indent="0" lvl="0" marL="0" rtl="0" algn="ctr">
              <a:spcBef>
                <a:spcPts val="0"/>
              </a:spcBef>
              <a:spcAft>
                <a:spcPts val="0"/>
              </a:spcAft>
              <a:buNone/>
            </a:pPr>
            <a:r>
              <a:rPr lang="en-US" sz="390">
                <a:solidFill>
                  <a:schemeClr val="dk1"/>
                </a:solidFill>
              </a:rPr>
              <a:t>HORIBA MIRA</a:t>
            </a:r>
            <a:endParaRPr sz="781">
              <a:solidFill>
                <a:schemeClr val="dk1"/>
              </a:solidFill>
            </a:endParaRPr>
          </a:p>
        </p:txBody>
      </p:sp>
      <p:sp>
        <p:nvSpPr>
          <p:cNvPr id="744" name="Google Shape;744;p61"/>
          <p:cNvSpPr/>
          <p:nvPr/>
        </p:nvSpPr>
        <p:spPr>
          <a:xfrm>
            <a:off x="2538093" y="2236809"/>
            <a:ext cx="7887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651">
                <a:solidFill>
                  <a:schemeClr val="dk1"/>
                </a:solidFill>
              </a:rPr>
              <a:t>Akshay Chalana</a:t>
            </a:r>
            <a:endParaRPr sz="390">
              <a:solidFill>
                <a:schemeClr val="dk1"/>
              </a:solidFill>
            </a:endParaRPr>
          </a:p>
          <a:p>
            <a:pPr indent="0" lvl="0" marL="0" rtl="0" algn="ctr">
              <a:spcBef>
                <a:spcPts val="0"/>
              </a:spcBef>
              <a:spcAft>
                <a:spcPts val="0"/>
              </a:spcAft>
              <a:buNone/>
            </a:pPr>
            <a:r>
              <a:rPr lang="en-US" sz="390">
                <a:solidFill>
                  <a:schemeClr val="dk1"/>
                </a:solidFill>
              </a:rPr>
              <a:t>CEO and Co-Founder</a:t>
            </a:r>
            <a:endParaRPr sz="390">
              <a:solidFill>
                <a:schemeClr val="dk1"/>
              </a:solidFill>
            </a:endParaRPr>
          </a:p>
          <a:p>
            <a:pPr indent="0" lvl="0" marL="0" rtl="0" algn="ctr">
              <a:spcBef>
                <a:spcPts val="0"/>
              </a:spcBef>
              <a:spcAft>
                <a:spcPts val="0"/>
              </a:spcAft>
              <a:buNone/>
            </a:pPr>
            <a:r>
              <a:rPr lang="en-US" sz="390">
                <a:solidFill>
                  <a:schemeClr val="dk1"/>
                </a:solidFill>
              </a:rPr>
              <a:t>Saphira AI</a:t>
            </a:r>
            <a:endParaRPr sz="781">
              <a:solidFill>
                <a:schemeClr val="dk1"/>
              </a:solidFill>
            </a:endParaRPr>
          </a:p>
        </p:txBody>
      </p:sp>
      <p:sp>
        <p:nvSpPr>
          <p:cNvPr id="745" name="Google Shape;745;p61"/>
          <p:cNvSpPr/>
          <p:nvPr/>
        </p:nvSpPr>
        <p:spPr>
          <a:xfrm>
            <a:off x="3869492" y="3564692"/>
            <a:ext cx="7887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585">
                <a:solidFill>
                  <a:schemeClr val="dk1"/>
                </a:solidFill>
              </a:rPr>
              <a:t>Chaitanya Shinde</a:t>
            </a:r>
            <a:endParaRPr sz="325">
              <a:solidFill>
                <a:schemeClr val="dk1"/>
              </a:solidFill>
            </a:endParaRPr>
          </a:p>
          <a:p>
            <a:pPr indent="0" lvl="0" marL="0" rtl="0" algn="ctr">
              <a:spcBef>
                <a:spcPts val="0"/>
              </a:spcBef>
              <a:spcAft>
                <a:spcPts val="0"/>
              </a:spcAft>
              <a:buNone/>
            </a:pPr>
            <a:r>
              <a:rPr lang="en-US" sz="390">
                <a:solidFill>
                  <a:schemeClr val="dk1"/>
                </a:solidFill>
              </a:rPr>
              <a:t>Staff Safety Engineer</a:t>
            </a:r>
            <a:endParaRPr sz="390">
              <a:solidFill>
                <a:schemeClr val="dk1"/>
              </a:solidFill>
            </a:endParaRPr>
          </a:p>
          <a:p>
            <a:pPr indent="0" lvl="0" marL="0" rtl="0" algn="ctr">
              <a:spcBef>
                <a:spcPts val="0"/>
              </a:spcBef>
              <a:spcAft>
                <a:spcPts val="0"/>
              </a:spcAft>
              <a:buNone/>
            </a:pPr>
            <a:r>
              <a:rPr lang="en-US" sz="390">
                <a:solidFill>
                  <a:schemeClr val="dk1"/>
                </a:solidFill>
              </a:rPr>
              <a:t>Torc Robotics</a:t>
            </a:r>
            <a:endParaRPr sz="781">
              <a:solidFill>
                <a:schemeClr val="dk1"/>
              </a:solidFill>
            </a:endParaRPr>
          </a:p>
        </p:txBody>
      </p:sp>
      <p:sp>
        <p:nvSpPr>
          <p:cNvPr id="746" name="Google Shape;746;p61"/>
          <p:cNvSpPr/>
          <p:nvPr/>
        </p:nvSpPr>
        <p:spPr>
          <a:xfrm>
            <a:off x="4744847" y="3564660"/>
            <a:ext cx="7119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Justin Poh</a:t>
            </a:r>
            <a:endParaRPr sz="520">
              <a:solidFill>
                <a:schemeClr val="dk1"/>
              </a:solidFill>
            </a:endParaRPr>
          </a:p>
          <a:p>
            <a:pPr indent="0" lvl="0" marL="0" rtl="0" algn="ctr">
              <a:spcBef>
                <a:spcPts val="0"/>
              </a:spcBef>
              <a:spcAft>
                <a:spcPts val="0"/>
              </a:spcAft>
              <a:buNone/>
            </a:pPr>
            <a:r>
              <a:rPr lang="en-US" sz="390">
                <a:solidFill>
                  <a:schemeClr val="dk1"/>
                </a:solidFill>
              </a:rPr>
              <a:t>Sr. Safety Engineer</a:t>
            </a:r>
            <a:endParaRPr sz="390">
              <a:solidFill>
                <a:schemeClr val="dk1"/>
              </a:solidFill>
            </a:endParaRPr>
          </a:p>
          <a:p>
            <a:pPr indent="0" lvl="0" marL="0" rtl="0" algn="ctr">
              <a:spcBef>
                <a:spcPts val="0"/>
              </a:spcBef>
              <a:spcAft>
                <a:spcPts val="0"/>
              </a:spcAft>
              <a:buNone/>
            </a:pPr>
            <a:r>
              <a:rPr lang="en-US" sz="390">
                <a:solidFill>
                  <a:schemeClr val="dk1"/>
                </a:solidFill>
              </a:rPr>
              <a:t>Torc Robotics</a:t>
            </a:r>
            <a:endParaRPr sz="781">
              <a:solidFill>
                <a:schemeClr val="dk1"/>
              </a:solidFill>
            </a:endParaRPr>
          </a:p>
        </p:txBody>
      </p:sp>
      <p:sp>
        <p:nvSpPr>
          <p:cNvPr id="747" name="Google Shape;747;p61"/>
          <p:cNvSpPr/>
          <p:nvPr/>
        </p:nvSpPr>
        <p:spPr>
          <a:xfrm>
            <a:off x="5568615" y="3564660"/>
            <a:ext cx="7695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16">
                <a:solidFill>
                  <a:schemeClr val="dk1"/>
                </a:solidFill>
              </a:rPr>
              <a:t>Simon Diemert</a:t>
            </a:r>
            <a:endParaRPr sz="455">
              <a:solidFill>
                <a:schemeClr val="dk1"/>
              </a:solidFill>
            </a:endParaRPr>
          </a:p>
          <a:p>
            <a:pPr indent="0" lvl="0" marL="0" rtl="0" algn="ctr">
              <a:spcBef>
                <a:spcPts val="0"/>
              </a:spcBef>
              <a:spcAft>
                <a:spcPts val="0"/>
              </a:spcAft>
              <a:buNone/>
            </a:pPr>
            <a:r>
              <a:rPr lang="en-US" sz="390">
                <a:solidFill>
                  <a:schemeClr val="dk1"/>
                </a:solidFill>
              </a:rPr>
              <a:t>VP Engineering</a:t>
            </a:r>
            <a:endParaRPr sz="390">
              <a:solidFill>
                <a:schemeClr val="dk1"/>
              </a:solidFill>
            </a:endParaRPr>
          </a:p>
          <a:p>
            <a:pPr indent="0" lvl="0" marL="0" rtl="0" algn="ctr">
              <a:spcBef>
                <a:spcPts val="0"/>
              </a:spcBef>
              <a:spcAft>
                <a:spcPts val="0"/>
              </a:spcAft>
              <a:buNone/>
            </a:pPr>
            <a:r>
              <a:rPr lang="en-US" sz="390">
                <a:solidFill>
                  <a:schemeClr val="dk1"/>
                </a:solidFill>
              </a:rPr>
              <a:t>Critical Systems Labs</a:t>
            </a:r>
            <a:endParaRPr sz="781">
              <a:solidFill>
                <a:schemeClr val="dk1"/>
              </a:solidFill>
            </a:endParaRPr>
          </a:p>
        </p:txBody>
      </p:sp>
      <p:sp>
        <p:nvSpPr>
          <p:cNvPr id="748" name="Google Shape;748;p61"/>
          <p:cNvSpPr/>
          <p:nvPr/>
        </p:nvSpPr>
        <p:spPr>
          <a:xfrm>
            <a:off x="513258" y="3564660"/>
            <a:ext cx="711900" cy="297900"/>
          </a:xfrm>
          <a:prstGeom prst="roundRect">
            <a:avLst>
              <a:gd fmla="val 16667" name="adj"/>
            </a:avLst>
          </a:prstGeom>
          <a:solidFill>
            <a:srgbClr val="EFEFEF"/>
          </a:solidFill>
          <a:ln>
            <a:noFill/>
          </a:ln>
          <a:effectLst>
            <a:outerShdw blurRad="82616" rotWithShape="0" algn="ctr" dir="2460000" dist="90878">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Bodo Seifert</a:t>
            </a:r>
            <a:endParaRPr sz="520">
              <a:solidFill>
                <a:schemeClr val="dk1"/>
              </a:solidFill>
            </a:endParaRPr>
          </a:p>
          <a:p>
            <a:pPr indent="0" lvl="0" marL="0" rtl="0" algn="ctr">
              <a:spcBef>
                <a:spcPts val="0"/>
              </a:spcBef>
              <a:spcAft>
                <a:spcPts val="0"/>
              </a:spcAft>
              <a:buNone/>
            </a:pPr>
            <a:r>
              <a:rPr lang="en-US" sz="390">
                <a:solidFill>
                  <a:schemeClr val="dk1"/>
                </a:solidFill>
              </a:rPr>
              <a:t>Sr. Safety Lead</a:t>
            </a:r>
            <a:endParaRPr sz="390">
              <a:solidFill>
                <a:schemeClr val="dk1"/>
              </a:solidFill>
            </a:endParaRPr>
          </a:p>
          <a:p>
            <a:pPr indent="0" lvl="0" marL="0" rtl="0" algn="ctr">
              <a:spcBef>
                <a:spcPts val="0"/>
              </a:spcBef>
              <a:spcAft>
                <a:spcPts val="0"/>
              </a:spcAft>
              <a:buNone/>
            </a:pPr>
            <a:r>
              <a:rPr lang="en-US" sz="390">
                <a:solidFill>
                  <a:schemeClr val="dk1"/>
                </a:solidFill>
              </a:rPr>
              <a:t>TÜV Rheinland Group</a:t>
            </a:r>
            <a:endParaRPr sz="390">
              <a:solidFill>
                <a:schemeClr val="dk1"/>
              </a:solidFill>
            </a:endParaRPr>
          </a:p>
        </p:txBody>
      </p:sp>
      <p:sp>
        <p:nvSpPr>
          <p:cNvPr id="749" name="Google Shape;749;p61"/>
          <p:cNvSpPr/>
          <p:nvPr/>
        </p:nvSpPr>
        <p:spPr>
          <a:xfrm>
            <a:off x="1543855" y="2236809"/>
            <a:ext cx="833700" cy="297900"/>
          </a:xfrm>
          <a:prstGeom prst="roundRect">
            <a:avLst>
              <a:gd fmla="val 16667" name="adj"/>
            </a:avLst>
          </a:prstGeom>
          <a:solidFill>
            <a:srgbClr val="EFEFEF"/>
          </a:solidFill>
          <a:ln>
            <a:noFill/>
          </a:ln>
          <a:effectLst>
            <a:outerShdw blurRad="65060" rotWithShape="0" algn="ctr" dir="2460000" dist="49570">
              <a:schemeClr val="dk1">
                <a:alpha val="47840"/>
              </a:schemeClr>
            </a:outerShdw>
          </a:effectLst>
        </p:spPr>
        <p:txBody>
          <a:bodyPr anchorCtr="0" anchor="ctr" bIns="29725" lIns="59475" spcFirstLastPara="1" rIns="59475" wrap="square" tIns="29725">
            <a:noAutofit/>
          </a:bodyPr>
          <a:lstStyle/>
          <a:p>
            <a:pPr indent="0" lvl="0" marL="0" rtl="0" algn="ctr">
              <a:spcBef>
                <a:spcPts val="0"/>
              </a:spcBef>
              <a:spcAft>
                <a:spcPts val="0"/>
              </a:spcAft>
              <a:buNone/>
            </a:pPr>
            <a:r>
              <a:rPr lang="en-US" sz="781">
                <a:solidFill>
                  <a:schemeClr val="dk1"/>
                </a:solidFill>
              </a:rPr>
              <a:t>Neil Wadhvana</a:t>
            </a:r>
            <a:endParaRPr sz="520">
              <a:solidFill>
                <a:schemeClr val="dk1"/>
              </a:solidFill>
            </a:endParaRPr>
          </a:p>
          <a:p>
            <a:pPr indent="0" lvl="0" marL="0" rtl="0" algn="ctr">
              <a:spcBef>
                <a:spcPts val="0"/>
              </a:spcBef>
              <a:spcAft>
                <a:spcPts val="0"/>
              </a:spcAft>
              <a:buNone/>
            </a:pPr>
            <a:r>
              <a:rPr lang="en-US" sz="390">
                <a:solidFill>
                  <a:schemeClr val="dk1"/>
                </a:solidFill>
              </a:rPr>
              <a:t>Machine Learning Group Lead</a:t>
            </a:r>
            <a:endParaRPr sz="390">
              <a:solidFill>
                <a:schemeClr val="dk1"/>
              </a:solidFill>
            </a:endParaRPr>
          </a:p>
          <a:p>
            <a:pPr indent="0" lvl="0" marL="0" rtl="0" algn="ctr">
              <a:spcBef>
                <a:spcPts val="0"/>
              </a:spcBef>
              <a:spcAft>
                <a:spcPts val="0"/>
              </a:spcAft>
              <a:buNone/>
            </a:pPr>
            <a:r>
              <a:rPr lang="en-US" sz="390">
                <a:solidFill>
                  <a:schemeClr val="dk1"/>
                </a:solidFill>
              </a:rPr>
              <a:t>Torc Robotics</a:t>
            </a:r>
            <a:endParaRPr sz="390">
              <a:solidFill>
                <a:schemeClr val="dk1"/>
              </a:solidFill>
            </a:endParaRPr>
          </a:p>
        </p:txBody>
      </p:sp>
      <p:sp>
        <p:nvSpPr>
          <p:cNvPr id="750" name="Google Shape;750;p61"/>
          <p:cNvSpPr/>
          <p:nvPr/>
        </p:nvSpPr>
        <p:spPr>
          <a:xfrm>
            <a:off x="6759550" y="3309904"/>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751" name="Google Shape;751;p61"/>
          <p:cNvPicPr preferRelativeResize="0"/>
          <p:nvPr/>
        </p:nvPicPr>
        <p:blipFill>
          <a:blip r:embed="rId16">
            <a:alphaModFix/>
          </a:blip>
          <a:stretch>
            <a:fillRect/>
          </a:stretch>
        </p:blipFill>
        <p:spPr>
          <a:xfrm>
            <a:off x="6877965" y="1941478"/>
            <a:ext cx="1269433" cy="1257300"/>
          </a:xfrm>
          <a:prstGeom prst="rect">
            <a:avLst/>
          </a:prstGeom>
          <a:noFill/>
          <a:ln>
            <a:noFill/>
          </a:ln>
        </p:spPr>
      </p:pic>
      <p:pic>
        <p:nvPicPr>
          <p:cNvPr descr="Torc Robotics - Crunchbase Company Profile &amp; Funding" id="752" name="Google Shape;752;p61"/>
          <p:cNvPicPr preferRelativeResize="0"/>
          <p:nvPr/>
        </p:nvPicPr>
        <p:blipFill rotWithShape="1">
          <a:blip r:embed="rId17">
            <a:alphaModFix/>
          </a:blip>
          <a:srcRect b="0" l="0" r="0" t="0"/>
          <a:stretch/>
        </p:blipFill>
        <p:spPr>
          <a:xfrm>
            <a:off x="568099" y="4580835"/>
            <a:ext cx="1017901" cy="443895"/>
          </a:xfrm>
          <a:prstGeom prst="rect">
            <a:avLst/>
          </a:prstGeom>
          <a:noFill/>
          <a:ln>
            <a:noFill/>
          </a:ln>
        </p:spPr>
      </p:pic>
      <p:pic>
        <p:nvPicPr>
          <p:cNvPr descr="TÜV Rheinland Consulting Global" id="753" name="Google Shape;753;p61"/>
          <p:cNvPicPr preferRelativeResize="0"/>
          <p:nvPr/>
        </p:nvPicPr>
        <p:blipFill rotWithShape="1">
          <a:blip r:embed="rId18">
            <a:alphaModFix/>
          </a:blip>
          <a:srcRect b="0" l="0" r="0" t="0"/>
          <a:stretch/>
        </p:blipFill>
        <p:spPr>
          <a:xfrm>
            <a:off x="5412538" y="4362210"/>
            <a:ext cx="864900" cy="864900"/>
          </a:xfrm>
          <a:prstGeom prst="rect">
            <a:avLst/>
          </a:prstGeom>
          <a:noFill/>
          <a:ln>
            <a:noFill/>
          </a:ln>
        </p:spPr>
      </p:pic>
      <p:pic>
        <p:nvPicPr>
          <p:cNvPr id="754" name="Google Shape;754;p61"/>
          <p:cNvPicPr preferRelativeResize="0"/>
          <p:nvPr/>
        </p:nvPicPr>
        <p:blipFill rotWithShape="1">
          <a:blip r:embed="rId19">
            <a:alphaModFix/>
          </a:blip>
          <a:srcRect b="0" l="0" r="0" t="0"/>
          <a:stretch/>
        </p:blipFill>
        <p:spPr>
          <a:xfrm>
            <a:off x="303113" y="4102210"/>
            <a:ext cx="2499973" cy="367641"/>
          </a:xfrm>
          <a:prstGeom prst="rect">
            <a:avLst/>
          </a:prstGeom>
          <a:noFill/>
          <a:ln>
            <a:noFill/>
          </a:ln>
        </p:spPr>
      </p:pic>
      <p:pic>
        <p:nvPicPr>
          <p:cNvPr descr="Safety Operations and Risk Management | Edge Case" id="755" name="Google Shape;755;p61"/>
          <p:cNvPicPr preferRelativeResize="0"/>
          <p:nvPr/>
        </p:nvPicPr>
        <p:blipFill rotWithShape="1">
          <a:blip r:embed="rId20">
            <a:alphaModFix/>
          </a:blip>
          <a:srcRect b="0" l="0" r="0" t="0"/>
          <a:stretch/>
        </p:blipFill>
        <p:spPr>
          <a:xfrm>
            <a:off x="3579661" y="4031543"/>
            <a:ext cx="1979925" cy="583325"/>
          </a:xfrm>
          <a:prstGeom prst="rect">
            <a:avLst/>
          </a:prstGeom>
          <a:noFill/>
          <a:ln>
            <a:noFill/>
          </a:ln>
        </p:spPr>
      </p:pic>
      <p:pic>
        <p:nvPicPr>
          <p:cNvPr id="756" name="Google Shape;756;p61"/>
          <p:cNvPicPr preferRelativeResize="0"/>
          <p:nvPr/>
        </p:nvPicPr>
        <p:blipFill>
          <a:blip r:embed="rId21">
            <a:alphaModFix/>
          </a:blip>
          <a:stretch>
            <a:fillRect/>
          </a:stretch>
        </p:blipFill>
        <p:spPr>
          <a:xfrm>
            <a:off x="6455250" y="3994365"/>
            <a:ext cx="1205971" cy="583325"/>
          </a:xfrm>
          <a:prstGeom prst="rect">
            <a:avLst/>
          </a:prstGeom>
          <a:noFill/>
          <a:ln>
            <a:noFill/>
          </a:ln>
        </p:spPr>
      </p:pic>
      <p:pic>
        <p:nvPicPr>
          <p:cNvPr id="757" name="Google Shape;757;p61" title="logo_name_narrow.png"/>
          <p:cNvPicPr preferRelativeResize="0"/>
          <p:nvPr/>
        </p:nvPicPr>
        <p:blipFill>
          <a:blip r:embed="rId22">
            <a:alphaModFix/>
          </a:blip>
          <a:stretch>
            <a:fillRect/>
          </a:stretch>
        </p:blipFill>
        <p:spPr>
          <a:xfrm>
            <a:off x="2379150" y="4602535"/>
            <a:ext cx="1781313" cy="443900"/>
          </a:xfrm>
          <a:prstGeom prst="rect">
            <a:avLst/>
          </a:prstGeom>
          <a:noFill/>
          <a:ln>
            <a:noFill/>
          </a:ln>
        </p:spPr>
      </p:pic>
      <p:pic>
        <p:nvPicPr>
          <p:cNvPr id="758" name="Google Shape;758;p61"/>
          <p:cNvPicPr preferRelativeResize="0"/>
          <p:nvPr/>
        </p:nvPicPr>
        <p:blipFill>
          <a:blip r:embed="rId23">
            <a:alphaModFix/>
          </a:blip>
          <a:stretch>
            <a:fillRect/>
          </a:stretch>
        </p:blipFill>
        <p:spPr>
          <a:xfrm>
            <a:off x="6855191" y="4669754"/>
            <a:ext cx="1985963" cy="2286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6294"/>
        </a:solidFill>
      </p:bgPr>
    </p:bg>
    <p:spTree>
      <p:nvGrpSpPr>
        <p:cNvPr id="763" name="Shape 763"/>
        <p:cNvGrpSpPr/>
        <p:nvPr/>
      </p:nvGrpSpPr>
      <p:grpSpPr>
        <a:xfrm>
          <a:off x="0" y="0"/>
          <a:ext cx="0" cy="0"/>
          <a:chOff x="0" y="0"/>
          <a:chExt cx="0" cy="0"/>
        </a:xfrm>
      </p:grpSpPr>
      <p:sp>
        <p:nvSpPr>
          <p:cNvPr id="764" name="Google Shape;764;g3de0be7b1c2_0_22"/>
          <p:cNvSpPr txBox="1"/>
          <p:nvPr>
            <p:ph type="title"/>
          </p:nvPr>
        </p:nvSpPr>
        <p:spPr>
          <a:xfrm>
            <a:off x="685800" y="314325"/>
            <a:ext cx="7620000" cy="1257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2800"/>
              <a:t>THE ML FMEA IN ACTION:</a:t>
            </a:r>
            <a:br>
              <a:rPr lang="en-US" sz="2800"/>
            </a:br>
            <a:r>
              <a:rPr lang="en-US" sz="1800"/>
              <a:t>LESSONS FROM APPLICATIONS OF MACHINE LEARNING SAFETY</a:t>
            </a:r>
            <a:br>
              <a:rPr lang="en-US"/>
            </a:br>
            <a:endParaRPr/>
          </a:p>
        </p:txBody>
      </p:sp>
      <p:sp>
        <p:nvSpPr>
          <p:cNvPr id="765" name="Google Shape;765;g3de0be7b1c2_0_22"/>
          <p:cNvSpPr txBox="1"/>
          <p:nvPr>
            <p:ph idx="1" type="body"/>
          </p:nvPr>
        </p:nvSpPr>
        <p:spPr>
          <a:xfrm>
            <a:off x="685801" y="1628775"/>
            <a:ext cx="3048000" cy="1933500"/>
          </a:xfrm>
          <a:prstGeom prst="rect">
            <a:avLst/>
          </a:prstGeom>
          <a:noFill/>
          <a:ln>
            <a:noFill/>
          </a:ln>
        </p:spPr>
        <p:txBody>
          <a:bodyPr anchorCtr="0" anchor="t" bIns="0" lIns="0" spcFirstLastPara="1" rIns="0" wrap="square" tIns="0">
            <a:noAutofit/>
          </a:bodyPr>
          <a:lstStyle/>
          <a:p>
            <a:pPr indent="0" lvl="1" marL="0" rtl="0" algn="l">
              <a:spcBef>
                <a:spcPts val="0"/>
              </a:spcBef>
              <a:spcAft>
                <a:spcPts val="0"/>
              </a:spcAft>
              <a:buClr>
                <a:schemeClr val="lt1"/>
              </a:buClr>
              <a:buSzPts val="1400"/>
              <a:buFont typeface="Arial"/>
              <a:buNone/>
            </a:pPr>
            <a:r>
              <a:rPr lang="en-US" sz="1400">
                <a:solidFill>
                  <a:schemeClr val="lt1"/>
                </a:solidFill>
              </a:rPr>
              <a:t>Paul Schmitt, Reynolds &amp; Moore	</a:t>
            </a:r>
            <a:endParaRPr/>
          </a:p>
          <a:p>
            <a:pPr indent="0" lvl="1" marL="0" rtl="0" algn="l">
              <a:spcBef>
                <a:spcPts val="300"/>
              </a:spcBef>
              <a:spcAft>
                <a:spcPts val="0"/>
              </a:spcAft>
              <a:buClr>
                <a:schemeClr val="lt1"/>
              </a:buClr>
              <a:buSzPts val="1400"/>
              <a:buNone/>
            </a:pPr>
            <a:r>
              <a:rPr lang="en-US" sz="1400">
                <a:solidFill>
                  <a:schemeClr val="lt1"/>
                </a:solidFill>
              </a:rPr>
              <a:t>Krzysztof Pennar, Torc Robotics</a:t>
            </a:r>
            <a:endParaRPr/>
          </a:p>
          <a:p>
            <a:pPr indent="0" lvl="1" marL="0" rtl="0" algn="l">
              <a:spcBef>
                <a:spcPts val="300"/>
              </a:spcBef>
              <a:spcAft>
                <a:spcPts val="0"/>
              </a:spcAft>
              <a:buClr>
                <a:schemeClr val="lt1"/>
              </a:buClr>
              <a:buSzPts val="1400"/>
              <a:buNone/>
            </a:pPr>
            <a:r>
              <a:rPr lang="en-US" sz="1400">
                <a:solidFill>
                  <a:schemeClr val="lt1"/>
                </a:solidFill>
              </a:rPr>
              <a:t>Akshay Chalana, Saphira.AI</a:t>
            </a:r>
            <a:endParaRPr/>
          </a:p>
          <a:p>
            <a:pPr indent="0" lvl="1" marL="0" rtl="0" algn="l">
              <a:spcBef>
                <a:spcPts val="300"/>
              </a:spcBef>
              <a:spcAft>
                <a:spcPts val="0"/>
              </a:spcAft>
              <a:buClr>
                <a:schemeClr val="lt1"/>
              </a:buClr>
              <a:buSzPts val="1400"/>
              <a:buFont typeface="Arial"/>
              <a:buNone/>
            </a:pPr>
            <a:r>
              <a:rPr lang="en-US" sz="1400">
                <a:solidFill>
                  <a:schemeClr val="lt1"/>
                </a:solidFill>
              </a:rPr>
              <a:t>Majed Mohammed, APTIV</a:t>
            </a:r>
            <a:endParaRPr/>
          </a:p>
          <a:p>
            <a:pPr indent="0" lvl="1" marL="0" rtl="0" algn="l">
              <a:spcBef>
                <a:spcPts val="300"/>
              </a:spcBef>
              <a:spcAft>
                <a:spcPts val="0"/>
              </a:spcAft>
              <a:buClr>
                <a:schemeClr val="lt1"/>
              </a:buClr>
              <a:buSzPts val="1400"/>
              <a:buFont typeface="Arial"/>
              <a:buNone/>
            </a:pPr>
            <a:r>
              <a:rPr lang="en-US" sz="1400">
                <a:solidFill>
                  <a:schemeClr val="lt1"/>
                </a:solidFill>
              </a:rPr>
              <a:t>Bodo Seifert, TÜV Rheinland</a:t>
            </a:r>
            <a:endParaRPr/>
          </a:p>
          <a:p>
            <a:pPr indent="0" lvl="1" marL="0" rtl="0" algn="l">
              <a:spcBef>
                <a:spcPts val="300"/>
              </a:spcBef>
              <a:spcAft>
                <a:spcPts val="0"/>
              </a:spcAft>
              <a:buClr>
                <a:schemeClr val="lt1"/>
              </a:buClr>
              <a:buSzPts val="1400"/>
              <a:buFont typeface="Arial"/>
              <a:buNone/>
            </a:pPr>
            <a:r>
              <a:rPr lang="en-US" sz="1400">
                <a:solidFill>
                  <a:schemeClr val="lt1"/>
                </a:solidFill>
              </a:rPr>
              <a:t>Jerry Lopez, Torc Robotics</a:t>
            </a:r>
            <a:endParaRPr/>
          </a:p>
          <a:p>
            <a:pPr indent="0" lvl="1" marL="0" rtl="0" algn="l">
              <a:spcBef>
                <a:spcPts val="300"/>
              </a:spcBef>
              <a:spcAft>
                <a:spcPts val="0"/>
              </a:spcAft>
              <a:buClr>
                <a:schemeClr val="lt1"/>
              </a:buClr>
              <a:buSzPts val="1400"/>
              <a:buFont typeface="Arial"/>
              <a:buNone/>
            </a:pPr>
            <a:r>
              <a:rPr lang="en-US" sz="1400">
                <a:solidFill>
                  <a:schemeClr val="lt1"/>
                </a:solidFill>
              </a:rPr>
              <a:t>Neil Wadhvana, Torc Robotics</a:t>
            </a:r>
            <a:endParaRPr/>
          </a:p>
          <a:p>
            <a:pPr indent="0" lvl="1" marL="0" rtl="0" algn="l">
              <a:spcBef>
                <a:spcPts val="300"/>
              </a:spcBef>
              <a:spcAft>
                <a:spcPts val="0"/>
              </a:spcAft>
              <a:buClr>
                <a:schemeClr val="lt1"/>
              </a:buClr>
              <a:buSzPts val="1400"/>
              <a:buFont typeface="Arial"/>
              <a:buNone/>
            </a:pPr>
            <a:r>
              <a:rPr lang="en-US" sz="1400">
                <a:solidFill>
                  <a:schemeClr val="lt1"/>
                </a:solidFill>
              </a:rPr>
              <a:t> </a:t>
            </a:r>
            <a:endParaRPr/>
          </a:p>
          <a:p>
            <a:pPr indent="0" lvl="1" marL="0" rtl="0" algn="l">
              <a:spcBef>
                <a:spcPts val="300"/>
              </a:spcBef>
              <a:spcAft>
                <a:spcPts val="0"/>
              </a:spcAft>
              <a:buClr>
                <a:schemeClr val="dk1"/>
              </a:buClr>
              <a:buSzPts val="1200"/>
              <a:buFont typeface="Arial"/>
              <a:buNone/>
            </a:pPr>
            <a:r>
              <a:t/>
            </a:r>
            <a:endParaRPr sz="1200">
              <a:solidFill>
                <a:schemeClr val="lt1"/>
              </a:solidFill>
            </a:endParaRPr>
          </a:p>
        </p:txBody>
      </p:sp>
      <p:pic>
        <p:nvPicPr>
          <p:cNvPr descr="Torc Robotics - Crunchbase Company Profile &amp; Funding" id="766" name="Google Shape;766;g3de0be7b1c2_0_22"/>
          <p:cNvPicPr preferRelativeResize="0"/>
          <p:nvPr/>
        </p:nvPicPr>
        <p:blipFill rotWithShape="1">
          <a:blip r:embed="rId3">
            <a:alphaModFix/>
          </a:blip>
          <a:srcRect b="0" l="0" r="0" t="0"/>
          <a:stretch/>
        </p:blipFill>
        <p:spPr>
          <a:xfrm>
            <a:off x="1743074" y="4552335"/>
            <a:ext cx="1017901" cy="443895"/>
          </a:xfrm>
          <a:prstGeom prst="rect">
            <a:avLst/>
          </a:prstGeom>
          <a:noFill/>
          <a:ln>
            <a:noFill/>
          </a:ln>
        </p:spPr>
      </p:pic>
      <p:pic>
        <p:nvPicPr>
          <p:cNvPr descr="TÜV Rheinland Consulting Global" id="767" name="Google Shape;767;g3de0be7b1c2_0_22"/>
          <p:cNvPicPr preferRelativeResize="0"/>
          <p:nvPr/>
        </p:nvPicPr>
        <p:blipFill rotWithShape="1">
          <a:blip r:embed="rId4">
            <a:alphaModFix/>
          </a:blip>
          <a:srcRect b="0" l="0" r="0" t="0"/>
          <a:stretch/>
        </p:blipFill>
        <p:spPr>
          <a:xfrm>
            <a:off x="5422677" y="4265333"/>
            <a:ext cx="1017900" cy="1017900"/>
          </a:xfrm>
          <a:prstGeom prst="rect">
            <a:avLst/>
          </a:prstGeom>
          <a:noFill/>
          <a:ln>
            <a:noFill/>
          </a:ln>
        </p:spPr>
      </p:pic>
      <p:sp>
        <p:nvSpPr>
          <p:cNvPr id="768" name="Google Shape;768;g3de0be7b1c2_0_22"/>
          <p:cNvSpPr/>
          <p:nvPr/>
        </p:nvSpPr>
        <p:spPr>
          <a:xfrm>
            <a:off x="6950765" y="2940050"/>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sp>
        <p:nvSpPr>
          <p:cNvPr id="769" name="Google Shape;769;g3de0be7b1c2_0_22"/>
          <p:cNvSpPr txBox="1"/>
          <p:nvPr/>
        </p:nvSpPr>
        <p:spPr>
          <a:xfrm>
            <a:off x="3571877" y="1637472"/>
            <a:ext cx="3048000" cy="1781100"/>
          </a:xfrm>
          <a:prstGeom prst="rect">
            <a:avLst/>
          </a:prstGeom>
          <a:noFill/>
          <a:ln>
            <a:noFill/>
          </a:ln>
        </p:spPr>
        <p:txBody>
          <a:bodyPr anchorCtr="0" anchor="t" bIns="0" lIns="0" spcFirstLastPara="1" rIns="0" wrap="square" tIns="0">
            <a:noAutofit/>
          </a:bodyPr>
          <a:lstStyle/>
          <a:p>
            <a:pPr indent="0" lvl="1" marL="0" marR="0" rtl="0" algn="l">
              <a:spcBef>
                <a:spcPts val="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Michael Wagner, Edge Case</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Chaitanya Shinde,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Justin Poh,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Simon Diemert, Critical Systems Labs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Fahim Mannan, Torc Robotics</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David Ward, HORIBA MIRA</a:t>
            </a:r>
            <a:endParaRPr/>
          </a:p>
          <a:p>
            <a:pPr indent="0" lvl="1" marL="0" marR="0" rtl="0" algn="l">
              <a:spcBef>
                <a:spcPts val="30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 </a:t>
            </a:r>
            <a:endParaRPr/>
          </a:p>
          <a:p>
            <a:pPr indent="0" lvl="1" marL="0" marR="0" rtl="0" algn="l">
              <a:spcBef>
                <a:spcPts val="300"/>
              </a:spcBef>
              <a:spcAft>
                <a:spcPts val="0"/>
              </a:spcAft>
              <a:buClr>
                <a:schemeClr val="dk1"/>
              </a:buClr>
              <a:buSzPts val="1200"/>
              <a:buFont typeface="Arial"/>
              <a:buNone/>
            </a:pPr>
            <a:r>
              <a:t/>
            </a:r>
            <a:endParaRPr b="0" i="0" sz="1200" u="none" cap="none" strike="noStrike">
              <a:solidFill>
                <a:schemeClr val="lt1"/>
              </a:solidFill>
              <a:latin typeface="Arial"/>
              <a:ea typeface="Arial"/>
              <a:cs typeface="Arial"/>
              <a:sym typeface="Arial"/>
            </a:endParaRPr>
          </a:p>
        </p:txBody>
      </p:sp>
      <p:pic>
        <p:nvPicPr>
          <p:cNvPr id="770" name="Google Shape;770;g3de0be7b1c2_0_22"/>
          <p:cNvPicPr preferRelativeResize="0"/>
          <p:nvPr/>
        </p:nvPicPr>
        <p:blipFill rotWithShape="1">
          <a:blip r:embed="rId5">
            <a:alphaModFix/>
          </a:blip>
          <a:srcRect b="0" l="0" r="0" t="0"/>
          <a:stretch/>
        </p:blipFill>
        <p:spPr>
          <a:xfrm>
            <a:off x="1743075" y="3982910"/>
            <a:ext cx="2499973" cy="367641"/>
          </a:xfrm>
          <a:prstGeom prst="rect">
            <a:avLst/>
          </a:prstGeom>
          <a:noFill/>
          <a:ln>
            <a:noFill/>
          </a:ln>
        </p:spPr>
      </p:pic>
      <p:pic>
        <p:nvPicPr>
          <p:cNvPr descr="Safety Operations and Risk Management | Edge Case" id="771" name="Google Shape;771;g3de0be7b1c2_0_22"/>
          <p:cNvPicPr preferRelativeResize="0"/>
          <p:nvPr/>
        </p:nvPicPr>
        <p:blipFill rotWithShape="1">
          <a:blip r:embed="rId6">
            <a:alphaModFix/>
          </a:blip>
          <a:srcRect b="0" l="0" r="0" t="0"/>
          <a:stretch/>
        </p:blipFill>
        <p:spPr>
          <a:xfrm>
            <a:off x="4814937" y="3875068"/>
            <a:ext cx="1979925" cy="583325"/>
          </a:xfrm>
          <a:prstGeom prst="rect">
            <a:avLst/>
          </a:prstGeom>
          <a:noFill/>
          <a:ln>
            <a:noFill/>
          </a:ln>
        </p:spPr>
      </p:pic>
      <p:pic>
        <p:nvPicPr>
          <p:cNvPr id="772" name="Google Shape;772;g3de0be7b1c2_0_22"/>
          <p:cNvPicPr preferRelativeResize="0"/>
          <p:nvPr/>
        </p:nvPicPr>
        <p:blipFill>
          <a:blip r:embed="rId7">
            <a:alphaModFix/>
          </a:blip>
          <a:stretch>
            <a:fillRect/>
          </a:stretch>
        </p:blipFill>
        <p:spPr>
          <a:xfrm>
            <a:off x="7366750" y="3807725"/>
            <a:ext cx="1484400" cy="718011"/>
          </a:xfrm>
          <a:prstGeom prst="rect">
            <a:avLst/>
          </a:prstGeom>
          <a:noFill/>
          <a:ln>
            <a:noFill/>
          </a:ln>
        </p:spPr>
      </p:pic>
      <p:pic>
        <p:nvPicPr>
          <p:cNvPr id="773" name="Google Shape;773;g3de0be7b1c2_0_22" title="logo_name_narrow.png"/>
          <p:cNvPicPr preferRelativeResize="0"/>
          <p:nvPr/>
        </p:nvPicPr>
        <p:blipFill>
          <a:blip r:embed="rId8">
            <a:alphaModFix/>
          </a:blip>
          <a:stretch>
            <a:fillRect/>
          </a:stretch>
        </p:blipFill>
        <p:spPr>
          <a:xfrm>
            <a:off x="3201169" y="4552333"/>
            <a:ext cx="1781313" cy="443900"/>
          </a:xfrm>
          <a:prstGeom prst="rect">
            <a:avLst/>
          </a:prstGeom>
          <a:noFill/>
          <a:ln>
            <a:noFill/>
          </a:ln>
        </p:spPr>
      </p:pic>
      <p:pic>
        <p:nvPicPr>
          <p:cNvPr id="774" name="Google Shape;774;g3de0be7b1c2_0_22"/>
          <p:cNvPicPr preferRelativeResize="0"/>
          <p:nvPr/>
        </p:nvPicPr>
        <p:blipFill>
          <a:blip r:embed="rId9">
            <a:alphaModFix/>
          </a:blip>
          <a:stretch>
            <a:fillRect/>
          </a:stretch>
        </p:blipFill>
        <p:spPr>
          <a:xfrm>
            <a:off x="7069181" y="1571624"/>
            <a:ext cx="1269433" cy="1257300"/>
          </a:xfrm>
          <a:prstGeom prst="rect">
            <a:avLst/>
          </a:prstGeom>
          <a:noFill/>
          <a:ln>
            <a:noFill/>
          </a:ln>
        </p:spPr>
      </p:pic>
      <p:pic>
        <p:nvPicPr>
          <p:cNvPr id="775" name="Google Shape;775;g3de0be7b1c2_0_22"/>
          <p:cNvPicPr preferRelativeResize="0"/>
          <p:nvPr/>
        </p:nvPicPr>
        <p:blipFill>
          <a:blip r:embed="rId10">
            <a:alphaModFix/>
          </a:blip>
          <a:stretch>
            <a:fillRect/>
          </a:stretch>
        </p:blipFill>
        <p:spPr>
          <a:xfrm>
            <a:off x="6855191" y="4669754"/>
            <a:ext cx="1985963" cy="2286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1C6294"/>
        </a:solidFill>
      </p:bgPr>
    </p:bg>
    <p:spTree>
      <p:nvGrpSpPr>
        <p:cNvPr id="779" name="Shape 779"/>
        <p:cNvGrpSpPr/>
        <p:nvPr/>
      </p:nvGrpSpPr>
      <p:grpSpPr>
        <a:xfrm>
          <a:off x="0" y="0"/>
          <a:ext cx="0" cy="0"/>
          <a:chOff x="0" y="0"/>
          <a:chExt cx="0" cy="0"/>
        </a:xfrm>
      </p:grpSpPr>
      <p:pic>
        <p:nvPicPr>
          <p:cNvPr id="780" name="Google Shape;780;g3d3ec8bf4fc_0_132"/>
          <p:cNvPicPr preferRelativeResize="0"/>
          <p:nvPr/>
        </p:nvPicPr>
        <p:blipFill>
          <a:blip r:embed="rId3">
            <a:alphaModFix/>
          </a:blip>
          <a:stretch>
            <a:fillRect/>
          </a:stretch>
        </p:blipFill>
        <p:spPr>
          <a:xfrm>
            <a:off x="6666900" y="0"/>
            <a:ext cx="2486600" cy="1059602"/>
          </a:xfrm>
          <a:prstGeom prst="rect">
            <a:avLst/>
          </a:prstGeom>
          <a:noFill/>
          <a:ln>
            <a:noFill/>
          </a:ln>
        </p:spPr>
      </p:pic>
      <p:pic>
        <p:nvPicPr>
          <p:cNvPr id="781" name="Google Shape;781;g3d3ec8bf4fc_0_132"/>
          <p:cNvPicPr preferRelativeResize="0"/>
          <p:nvPr/>
        </p:nvPicPr>
        <p:blipFill rotWithShape="1">
          <a:blip r:embed="rId4">
            <a:alphaModFix/>
          </a:blip>
          <a:srcRect b="52309" l="18136" r="22960" t="5554"/>
          <a:stretch/>
        </p:blipFill>
        <p:spPr>
          <a:xfrm>
            <a:off x="7786460" y="2921575"/>
            <a:ext cx="1329600" cy="1428600"/>
          </a:xfrm>
          <a:prstGeom prst="ellipse">
            <a:avLst/>
          </a:prstGeom>
          <a:noFill/>
          <a:ln>
            <a:noFill/>
          </a:ln>
        </p:spPr>
      </p:pic>
      <p:pic>
        <p:nvPicPr>
          <p:cNvPr id="782" name="Google Shape;782;g3d3ec8bf4fc_0_132"/>
          <p:cNvPicPr preferRelativeResize="0"/>
          <p:nvPr/>
        </p:nvPicPr>
        <p:blipFill>
          <a:blip r:embed="rId5">
            <a:alphaModFix/>
          </a:blip>
          <a:stretch>
            <a:fillRect/>
          </a:stretch>
        </p:blipFill>
        <p:spPr>
          <a:xfrm>
            <a:off x="6487053" y="2908825"/>
            <a:ext cx="1454100" cy="1454100"/>
          </a:xfrm>
          <a:prstGeom prst="ellipse">
            <a:avLst/>
          </a:prstGeom>
          <a:noFill/>
          <a:ln>
            <a:noFill/>
          </a:ln>
        </p:spPr>
      </p:pic>
      <p:pic>
        <p:nvPicPr>
          <p:cNvPr id="783" name="Google Shape;783;g3d3ec8bf4fc_0_132"/>
          <p:cNvPicPr preferRelativeResize="0"/>
          <p:nvPr/>
        </p:nvPicPr>
        <p:blipFill>
          <a:blip r:embed="rId6">
            <a:alphaModFix/>
          </a:blip>
          <a:stretch>
            <a:fillRect/>
          </a:stretch>
        </p:blipFill>
        <p:spPr>
          <a:xfrm>
            <a:off x="5187647" y="2905085"/>
            <a:ext cx="1454100" cy="1461600"/>
          </a:xfrm>
          <a:prstGeom prst="ellipse">
            <a:avLst/>
          </a:prstGeom>
          <a:noFill/>
          <a:ln>
            <a:noFill/>
          </a:ln>
        </p:spPr>
      </p:pic>
      <p:pic>
        <p:nvPicPr>
          <p:cNvPr id="784" name="Google Shape;784;g3d3ec8bf4fc_0_132"/>
          <p:cNvPicPr preferRelativeResize="0"/>
          <p:nvPr/>
        </p:nvPicPr>
        <p:blipFill rotWithShape="1">
          <a:blip r:embed="rId7">
            <a:alphaModFix/>
          </a:blip>
          <a:srcRect b="38407" l="40129" r="4151" t="5655"/>
          <a:stretch/>
        </p:blipFill>
        <p:spPr>
          <a:xfrm>
            <a:off x="3951675" y="2905075"/>
            <a:ext cx="1395900" cy="1401600"/>
          </a:xfrm>
          <a:prstGeom prst="ellipse">
            <a:avLst/>
          </a:prstGeom>
          <a:noFill/>
          <a:ln>
            <a:noFill/>
          </a:ln>
        </p:spPr>
      </p:pic>
      <p:pic>
        <p:nvPicPr>
          <p:cNvPr id="785" name="Google Shape;785;g3d3ec8bf4fc_0_132"/>
          <p:cNvPicPr preferRelativeResize="0"/>
          <p:nvPr/>
        </p:nvPicPr>
        <p:blipFill rotWithShape="1">
          <a:blip r:embed="rId8">
            <a:alphaModFix/>
          </a:blip>
          <a:srcRect b="0" l="23565" r="7351" t="0"/>
          <a:stretch/>
        </p:blipFill>
        <p:spPr>
          <a:xfrm>
            <a:off x="2588534" y="2939193"/>
            <a:ext cx="1479900" cy="1401600"/>
          </a:xfrm>
          <a:prstGeom prst="ellipse">
            <a:avLst/>
          </a:prstGeom>
          <a:noFill/>
          <a:ln>
            <a:noFill/>
          </a:ln>
        </p:spPr>
      </p:pic>
      <p:pic>
        <p:nvPicPr>
          <p:cNvPr id="786" name="Google Shape;786;g3d3ec8bf4fc_0_132"/>
          <p:cNvPicPr preferRelativeResize="0"/>
          <p:nvPr/>
        </p:nvPicPr>
        <p:blipFill>
          <a:blip r:embed="rId9">
            <a:alphaModFix/>
          </a:blip>
          <a:stretch>
            <a:fillRect/>
          </a:stretch>
        </p:blipFill>
        <p:spPr>
          <a:xfrm>
            <a:off x="1291786" y="2993511"/>
            <a:ext cx="1454100" cy="1454100"/>
          </a:xfrm>
          <a:prstGeom prst="ellipse">
            <a:avLst/>
          </a:prstGeom>
          <a:noFill/>
          <a:ln>
            <a:noFill/>
          </a:ln>
        </p:spPr>
      </p:pic>
      <p:pic>
        <p:nvPicPr>
          <p:cNvPr descr="Jerry Lopez" id="787" name="Google Shape;787;g3d3ec8bf4fc_0_132"/>
          <p:cNvPicPr preferRelativeResize="0"/>
          <p:nvPr/>
        </p:nvPicPr>
        <p:blipFill rotWithShape="1">
          <a:blip r:embed="rId10">
            <a:alphaModFix/>
          </a:blip>
          <a:srcRect b="0" l="0" r="0" t="0"/>
          <a:stretch/>
        </p:blipFill>
        <p:spPr>
          <a:xfrm>
            <a:off x="7391342" y="900217"/>
            <a:ext cx="1537500" cy="1537500"/>
          </a:xfrm>
          <a:prstGeom prst="ellipse">
            <a:avLst/>
          </a:prstGeom>
          <a:noFill/>
          <a:ln>
            <a:noFill/>
          </a:ln>
          <a:effectLst>
            <a:outerShdw blurRad="292100" rotWithShape="0" algn="tl" dir="2700000" dist="139700">
              <a:srgbClr val="333333">
                <a:alpha val="65100"/>
              </a:srgbClr>
            </a:outerShdw>
          </a:effectLst>
        </p:spPr>
      </p:pic>
      <p:pic>
        <p:nvPicPr>
          <p:cNvPr id="788" name="Google Shape;788;g3d3ec8bf4fc_0_132"/>
          <p:cNvPicPr preferRelativeResize="0"/>
          <p:nvPr/>
        </p:nvPicPr>
        <p:blipFill rotWithShape="1">
          <a:blip r:embed="rId11">
            <a:alphaModFix/>
          </a:blip>
          <a:srcRect b="0" l="3813" r="13474" t="0"/>
          <a:stretch/>
        </p:blipFill>
        <p:spPr>
          <a:xfrm>
            <a:off x="5867058" y="867517"/>
            <a:ext cx="1602600" cy="1602900"/>
          </a:xfrm>
          <a:prstGeom prst="ellipse">
            <a:avLst/>
          </a:prstGeom>
          <a:noFill/>
          <a:ln>
            <a:noFill/>
          </a:ln>
        </p:spPr>
      </p:pic>
      <p:pic>
        <p:nvPicPr>
          <p:cNvPr id="789" name="Google Shape;789;g3d3ec8bf4fc_0_132"/>
          <p:cNvPicPr preferRelativeResize="0"/>
          <p:nvPr/>
        </p:nvPicPr>
        <p:blipFill>
          <a:blip r:embed="rId12">
            <a:alphaModFix/>
          </a:blip>
          <a:stretch>
            <a:fillRect/>
          </a:stretch>
        </p:blipFill>
        <p:spPr>
          <a:xfrm>
            <a:off x="4407873" y="900217"/>
            <a:ext cx="1537500" cy="1537500"/>
          </a:xfrm>
          <a:prstGeom prst="ellipse">
            <a:avLst/>
          </a:prstGeom>
          <a:noFill/>
          <a:ln>
            <a:noFill/>
          </a:ln>
        </p:spPr>
      </p:pic>
      <p:pic>
        <p:nvPicPr>
          <p:cNvPr id="790" name="Google Shape;790;g3d3ec8bf4fc_0_132"/>
          <p:cNvPicPr preferRelativeResize="0"/>
          <p:nvPr/>
        </p:nvPicPr>
        <p:blipFill>
          <a:blip r:embed="rId13">
            <a:alphaModFix/>
          </a:blip>
          <a:stretch>
            <a:fillRect/>
          </a:stretch>
        </p:blipFill>
        <p:spPr>
          <a:xfrm>
            <a:off x="3057589" y="954667"/>
            <a:ext cx="1428600" cy="1428600"/>
          </a:xfrm>
          <a:prstGeom prst="ellipse">
            <a:avLst/>
          </a:prstGeom>
          <a:noFill/>
          <a:ln>
            <a:noFill/>
          </a:ln>
        </p:spPr>
      </p:pic>
      <p:pic>
        <p:nvPicPr>
          <p:cNvPr id="791" name="Google Shape;791;g3d3ec8bf4fc_0_132"/>
          <p:cNvPicPr preferRelativeResize="0"/>
          <p:nvPr/>
        </p:nvPicPr>
        <p:blipFill rotWithShape="1">
          <a:blip r:embed="rId14">
            <a:alphaModFix/>
          </a:blip>
          <a:srcRect b="22191" l="0" r="19917" t="0"/>
          <a:stretch/>
        </p:blipFill>
        <p:spPr>
          <a:xfrm>
            <a:off x="1681804" y="962617"/>
            <a:ext cx="1454100" cy="1412700"/>
          </a:xfrm>
          <a:prstGeom prst="ellipse">
            <a:avLst/>
          </a:prstGeom>
          <a:noFill/>
          <a:ln>
            <a:noFill/>
          </a:ln>
        </p:spPr>
      </p:pic>
      <p:sp>
        <p:nvSpPr>
          <p:cNvPr id="792" name="Google Shape;792;g3d3ec8bf4fc_0_132"/>
          <p:cNvSpPr txBox="1"/>
          <p:nvPr>
            <p:ph idx="12" type="sldNum"/>
          </p:nvPr>
        </p:nvSpPr>
        <p:spPr>
          <a:xfrm>
            <a:off x="6009490" y="4378650"/>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descr="Bodo (Heinz) Seifert" id="793" name="Google Shape;793;g3d3ec8bf4fc_0_132"/>
          <p:cNvPicPr preferRelativeResize="0"/>
          <p:nvPr/>
        </p:nvPicPr>
        <p:blipFill rotWithShape="1">
          <a:blip r:embed="rId15">
            <a:alphaModFix/>
          </a:blip>
          <a:srcRect b="0" l="0" r="0" t="0"/>
          <a:stretch/>
        </p:blipFill>
        <p:spPr>
          <a:xfrm>
            <a:off x="40421" y="2993494"/>
            <a:ext cx="1428900" cy="1428900"/>
          </a:xfrm>
          <a:prstGeom prst="ellipse">
            <a:avLst/>
          </a:prstGeom>
          <a:noFill/>
          <a:ln>
            <a:noFill/>
          </a:ln>
          <a:effectLst>
            <a:outerShdw blurRad="292100" rotWithShape="0" algn="tl" dir="2700000" dist="139700">
              <a:srgbClr val="333333">
                <a:alpha val="65100"/>
              </a:srgbClr>
            </a:outerShdw>
          </a:effectLst>
        </p:spPr>
      </p:pic>
      <p:pic>
        <p:nvPicPr>
          <p:cNvPr descr="Paul Schmitt" id="794" name="Google Shape;794;g3d3ec8bf4fc_0_132"/>
          <p:cNvPicPr preferRelativeResize="0"/>
          <p:nvPr/>
        </p:nvPicPr>
        <p:blipFill rotWithShape="1">
          <a:blip r:embed="rId16">
            <a:alphaModFix/>
          </a:blip>
          <a:srcRect b="0" l="0" r="0" t="0"/>
          <a:stretch/>
        </p:blipFill>
        <p:spPr>
          <a:xfrm>
            <a:off x="297020" y="937417"/>
            <a:ext cx="1463100" cy="1463100"/>
          </a:xfrm>
          <a:prstGeom prst="ellipse">
            <a:avLst/>
          </a:prstGeom>
          <a:noFill/>
          <a:ln>
            <a:noFill/>
          </a:ln>
          <a:effectLst>
            <a:outerShdw blurRad="292100" rotWithShape="0" algn="tl" dir="2700000" dist="139700">
              <a:srgbClr val="333333">
                <a:alpha val="65100"/>
              </a:srgbClr>
            </a:outerShdw>
          </a:effectLst>
        </p:spPr>
      </p:pic>
      <p:sp>
        <p:nvSpPr>
          <p:cNvPr id="795" name="Google Shape;795;g3d3ec8bf4fc_0_132"/>
          <p:cNvSpPr/>
          <p:nvPr/>
        </p:nvSpPr>
        <p:spPr>
          <a:xfrm>
            <a:off x="405069" y="2172831"/>
            <a:ext cx="10944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Clr>
                <a:schemeClr val="dk1"/>
              </a:buClr>
              <a:buFont typeface="Arial"/>
              <a:buNone/>
            </a:pPr>
            <a:r>
              <a:rPr lang="en-US" sz="1200">
                <a:solidFill>
                  <a:schemeClr val="dk1"/>
                </a:solidFill>
              </a:rPr>
              <a:t>Paul Schmitt</a:t>
            </a:r>
            <a:endParaRPr sz="800">
              <a:solidFill>
                <a:schemeClr val="dk1"/>
              </a:solidFill>
            </a:endParaRPr>
          </a:p>
          <a:p>
            <a:pPr indent="0" lvl="0" marL="0" rtl="0" algn="ctr">
              <a:spcBef>
                <a:spcPts val="0"/>
              </a:spcBef>
              <a:spcAft>
                <a:spcPts val="0"/>
              </a:spcAft>
              <a:buClr>
                <a:schemeClr val="dk1"/>
              </a:buClr>
              <a:buFont typeface="Arial"/>
              <a:buNone/>
            </a:pPr>
            <a:r>
              <a:rPr lang="en-US" sz="600">
                <a:solidFill>
                  <a:schemeClr val="dk1"/>
                </a:solidFill>
              </a:rPr>
              <a:t>Director of Engineering</a:t>
            </a:r>
            <a:endParaRPr sz="600">
              <a:solidFill>
                <a:schemeClr val="dk1"/>
              </a:solidFill>
            </a:endParaRPr>
          </a:p>
          <a:p>
            <a:pPr indent="0" lvl="0" marL="0" rtl="0" algn="ctr">
              <a:spcBef>
                <a:spcPts val="0"/>
              </a:spcBef>
              <a:spcAft>
                <a:spcPts val="0"/>
              </a:spcAft>
              <a:buClr>
                <a:schemeClr val="dk1"/>
              </a:buClr>
              <a:buFont typeface="Arial"/>
              <a:buNone/>
            </a:pPr>
            <a:r>
              <a:rPr lang="en-US" sz="600">
                <a:solidFill>
                  <a:schemeClr val="dk1"/>
                </a:solidFill>
              </a:rPr>
              <a:t>Reynolds &amp; Moore</a:t>
            </a:r>
            <a:endParaRPr sz="600">
              <a:solidFill>
                <a:schemeClr val="dk1"/>
              </a:solidFill>
            </a:endParaRPr>
          </a:p>
        </p:txBody>
      </p:sp>
      <p:sp>
        <p:nvSpPr>
          <p:cNvPr id="796" name="Google Shape;796;g3d3ec8bf4fc_0_132"/>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Co-authors: The ML FMEA in Action</a:t>
            </a:r>
            <a:endParaRPr/>
          </a:p>
        </p:txBody>
      </p:sp>
      <p:sp>
        <p:nvSpPr>
          <p:cNvPr id="797" name="Google Shape;797;g3d3ec8bf4fc_0_132"/>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
        <p:nvSpPr>
          <p:cNvPr id="798" name="Google Shape;798;g3d3ec8bf4fc_0_132"/>
          <p:cNvSpPr/>
          <p:nvPr/>
        </p:nvSpPr>
        <p:spPr>
          <a:xfrm>
            <a:off x="1386836" y="4214044"/>
            <a:ext cx="12816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Majed Mohammed</a:t>
            </a:r>
            <a:endParaRPr sz="600">
              <a:solidFill>
                <a:schemeClr val="dk1"/>
              </a:solidFill>
            </a:endParaRPr>
          </a:p>
          <a:p>
            <a:pPr indent="0" lvl="0" marL="0" rtl="0" algn="ctr">
              <a:spcBef>
                <a:spcPts val="0"/>
              </a:spcBef>
              <a:spcAft>
                <a:spcPts val="0"/>
              </a:spcAft>
              <a:buNone/>
            </a:pPr>
            <a:r>
              <a:rPr lang="en-US" sz="600">
                <a:solidFill>
                  <a:schemeClr val="dk1"/>
                </a:solidFill>
              </a:rPr>
              <a:t>Technical Fellow Functional Safety, Aptiv</a:t>
            </a:r>
            <a:endParaRPr sz="600">
              <a:solidFill>
                <a:schemeClr val="dk1"/>
              </a:solidFill>
            </a:endParaRPr>
          </a:p>
        </p:txBody>
      </p:sp>
      <p:sp>
        <p:nvSpPr>
          <p:cNvPr id="799" name="Google Shape;799;g3d3ec8bf4fc_0_132"/>
          <p:cNvSpPr/>
          <p:nvPr/>
        </p:nvSpPr>
        <p:spPr>
          <a:xfrm>
            <a:off x="7651830" y="2172831"/>
            <a:ext cx="10944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Clr>
                <a:schemeClr val="dk1"/>
              </a:buClr>
              <a:buFont typeface="Arial"/>
              <a:buNone/>
            </a:pPr>
            <a:r>
              <a:rPr lang="en-US" sz="1200">
                <a:solidFill>
                  <a:schemeClr val="dk1"/>
                </a:solidFill>
              </a:rPr>
              <a:t>Jerry Lopez</a:t>
            </a:r>
            <a:endParaRPr sz="800">
              <a:solidFill>
                <a:schemeClr val="dk1"/>
              </a:solidFill>
            </a:endParaRPr>
          </a:p>
          <a:p>
            <a:pPr indent="0" lvl="0" marL="0" rtl="0" algn="ctr">
              <a:spcBef>
                <a:spcPts val="0"/>
              </a:spcBef>
              <a:spcAft>
                <a:spcPts val="0"/>
              </a:spcAft>
              <a:buNone/>
            </a:pPr>
            <a:r>
              <a:rPr lang="en-US" sz="600">
                <a:solidFill>
                  <a:schemeClr val="dk1"/>
                </a:solidFill>
              </a:rPr>
              <a:t>Sr. Director of  Safety Assurance, Torc Robotics</a:t>
            </a:r>
            <a:endParaRPr sz="1200">
              <a:solidFill>
                <a:schemeClr val="dk1"/>
              </a:solidFill>
            </a:endParaRPr>
          </a:p>
        </p:txBody>
      </p:sp>
      <p:sp>
        <p:nvSpPr>
          <p:cNvPr id="800" name="Google Shape;800;g3d3ec8bf4fc_0_132"/>
          <p:cNvSpPr/>
          <p:nvPr/>
        </p:nvSpPr>
        <p:spPr>
          <a:xfrm>
            <a:off x="4630062"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Fahim Mannan</a:t>
            </a:r>
            <a:endParaRPr sz="700">
              <a:solidFill>
                <a:schemeClr val="dk1"/>
              </a:solidFill>
            </a:endParaRPr>
          </a:p>
          <a:p>
            <a:pPr indent="0" lvl="0" marL="0" rtl="0" algn="ctr">
              <a:spcBef>
                <a:spcPts val="0"/>
              </a:spcBef>
              <a:spcAft>
                <a:spcPts val="0"/>
              </a:spcAft>
              <a:buNone/>
            </a:pPr>
            <a:r>
              <a:rPr lang="en-US" sz="600">
                <a:solidFill>
                  <a:schemeClr val="dk1"/>
                </a:solidFill>
              </a:rPr>
              <a:t>Staff Machine Learning Engineer, Torc Robotics</a:t>
            </a:r>
            <a:endParaRPr sz="1200">
              <a:solidFill>
                <a:schemeClr val="dk1"/>
              </a:solidFill>
            </a:endParaRPr>
          </a:p>
        </p:txBody>
      </p:sp>
      <p:sp>
        <p:nvSpPr>
          <p:cNvPr id="801" name="Google Shape;801;g3d3ec8bf4fc_0_132"/>
          <p:cNvSpPr/>
          <p:nvPr/>
        </p:nvSpPr>
        <p:spPr>
          <a:xfrm>
            <a:off x="6126815"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Michael Wagner</a:t>
            </a:r>
            <a:endParaRPr sz="600">
              <a:solidFill>
                <a:schemeClr val="dk1"/>
              </a:solidFill>
            </a:endParaRPr>
          </a:p>
          <a:p>
            <a:pPr indent="0" lvl="0" marL="0" rtl="0" algn="ctr">
              <a:spcBef>
                <a:spcPts val="0"/>
              </a:spcBef>
              <a:spcAft>
                <a:spcPts val="0"/>
              </a:spcAft>
              <a:buNone/>
            </a:pPr>
            <a:r>
              <a:rPr lang="en-US" sz="600">
                <a:solidFill>
                  <a:schemeClr val="dk1"/>
                </a:solidFill>
              </a:rPr>
              <a:t>Chief Safety Officer</a:t>
            </a:r>
            <a:endParaRPr sz="600">
              <a:solidFill>
                <a:schemeClr val="dk1"/>
              </a:solidFill>
            </a:endParaRPr>
          </a:p>
          <a:p>
            <a:pPr indent="0" lvl="0" marL="0" rtl="0" algn="ctr">
              <a:spcBef>
                <a:spcPts val="0"/>
              </a:spcBef>
              <a:spcAft>
                <a:spcPts val="0"/>
              </a:spcAft>
              <a:buNone/>
            </a:pPr>
            <a:r>
              <a:rPr lang="en-US" sz="600">
                <a:solidFill>
                  <a:schemeClr val="dk1"/>
                </a:solidFill>
              </a:rPr>
              <a:t>Edge Case</a:t>
            </a:r>
            <a:endParaRPr sz="600">
              <a:solidFill>
                <a:schemeClr val="dk1"/>
              </a:solidFill>
            </a:endParaRPr>
          </a:p>
        </p:txBody>
      </p:sp>
      <p:sp>
        <p:nvSpPr>
          <p:cNvPr id="802" name="Google Shape;802;g3d3ec8bf4fc_0_132"/>
          <p:cNvSpPr/>
          <p:nvPr/>
        </p:nvSpPr>
        <p:spPr>
          <a:xfrm>
            <a:off x="3946282" y="4214044"/>
            <a:ext cx="13296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Krzysztof Penna</a:t>
            </a:r>
            <a:r>
              <a:rPr lang="en-US" sz="1200">
                <a:solidFill>
                  <a:schemeClr val="dk1"/>
                </a:solidFill>
              </a:rPr>
              <a:t>r</a:t>
            </a:r>
            <a:endParaRPr sz="800">
              <a:solidFill>
                <a:schemeClr val="dk1"/>
              </a:solidFill>
            </a:endParaRPr>
          </a:p>
          <a:p>
            <a:pPr indent="0" lvl="0" marL="0" rtl="0" algn="ctr">
              <a:spcBef>
                <a:spcPts val="0"/>
              </a:spcBef>
              <a:spcAft>
                <a:spcPts val="0"/>
              </a:spcAft>
              <a:buNone/>
            </a:pPr>
            <a:r>
              <a:rPr lang="en-US" sz="600">
                <a:solidFill>
                  <a:schemeClr val="dk1"/>
                </a:solidFill>
              </a:rPr>
              <a:t>Principal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803" name="Google Shape;803;g3d3ec8bf4fc_0_132"/>
          <p:cNvSpPr/>
          <p:nvPr/>
        </p:nvSpPr>
        <p:spPr>
          <a:xfrm>
            <a:off x="2798872" y="421409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David Ward</a:t>
            </a:r>
            <a:endParaRPr sz="800">
              <a:solidFill>
                <a:schemeClr val="dk1"/>
              </a:solidFill>
            </a:endParaRPr>
          </a:p>
          <a:p>
            <a:pPr indent="0" lvl="0" marL="0" rtl="0" algn="ctr">
              <a:spcBef>
                <a:spcPts val="0"/>
              </a:spcBef>
              <a:spcAft>
                <a:spcPts val="0"/>
              </a:spcAft>
              <a:buNone/>
            </a:pPr>
            <a:r>
              <a:rPr lang="en-US" sz="600">
                <a:solidFill>
                  <a:schemeClr val="dk1"/>
                </a:solidFill>
              </a:rPr>
              <a:t>Global Head of Safety</a:t>
            </a:r>
            <a:endParaRPr sz="600">
              <a:solidFill>
                <a:schemeClr val="dk1"/>
              </a:solidFill>
            </a:endParaRPr>
          </a:p>
          <a:p>
            <a:pPr indent="0" lvl="0" marL="0" rtl="0" algn="ctr">
              <a:spcBef>
                <a:spcPts val="0"/>
              </a:spcBef>
              <a:spcAft>
                <a:spcPts val="0"/>
              </a:spcAft>
              <a:buNone/>
            </a:pPr>
            <a:r>
              <a:rPr lang="en-US" sz="600">
                <a:solidFill>
                  <a:schemeClr val="dk1"/>
                </a:solidFill>
              </a:rPr>
              <a:t>HORIBA MIRA</a:t>
            </a:r>
            <a:endParaRPr sz="1200">
              <a:solidFill>
                <a:schemeClr val="dk1"/>
              </a:solidFill>
            </a:endParaRPr>
          </a:p>
        </p:txBody>
      </p:sp>
      <p:sp>
        <p:nvSpPr>
          <p:cNvPr id="804" name="Google Shape;804;g3d3ec8bf4fc_0_132"/>
          <p:cNvSpPr/>
          <p:nvPr/>
        </p:nvSpPr>
        <p:spPr>
          <a:xfrm>
            <a:off x="3274613" y="2172831"/>
            <a:ext cx="12123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000">
                <a:solidFill>
                  <a:schemeClr val="dk1"/>
                </a:solidFill>
              </a:rPr>
              <a:t>Akshay Chalana</a:t>
            </a:r>
            <a:endParaRPr sz="600">
              <a:solidFill>
                <a:schemeClr val="dk1"/>
              </a:solidFill>
            </a:endParaRPr>
          </a:p>
          <a:p>
            <a:pPr indent="0" lvl="0" marL="0" rtl="0" algn="ctr">
              <a:spcBef>
                <a:spcPts val="0"/>
              </a:spcBef>
              <a:spcAft>
                <a:spcPts val="0"/>
              </a:spcAft>
              <a:buNone/>
            </a:pPr>
            <a:r>
              <a:rPr lang="en-US" sz="600">
                <a:solidFill>
                  <a:schemeClr val="dk1"/>
                </a:solidFill>
              </a:rPr>
              <a:t>CEO and Co-Founder</a:t>
            </a:r>
            <a:endParaRPr sz="600">
              <a:solidFill>
                <a:schemeClr val="dk1"/>
              </a:solidFill>
            </a:endParaRPr>
          </a:p>
          <a:p>
            <a:pPr indent="0" lvl="0" marL="0" rtl="0" algn="ctr">
              <a:spcBef>
                <a:spcPts val="0"/>
              </a:spcBef>
              <a:spcAft>
                <a:spcPts val="0"/>
              </a:spcAft>
              <a:buNone/>
            </a:pPr>
            <a:r>
              <a:rPr lang="en-US" sz="600">
                <a:solidFill>
                  <a:schemeClr val="dk1"/>
                </a:solidFill>
              </a:rPr>
              <a:t>Saphira AI</a:t>
            </a:r>
            <a:endParaRPr sz="1200">
              <a:solidFill>
                <a:schemeClr val="dk1"/>
              </a:solidFill>
            </a:endParaRPr>
          </a:p>
        </p:txBody>
      </p:sp>
      <p:sp>
        <p:nvSpPr>
          <p:cNvPr id="805" name="Google Shape;805;g3d3ec8bf4fc_0_132"/>
          <p:cNvSpPr/>
          <p:nvPr/>
        </p:nvSpPr>
        <p:spPr>
          <a:xfrm>
            <a:off x="5321281" y="4214094"/>
            <a:ext cx="12123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900">
                <a:solidFill>
                  <a:schemeClr val="dk1"/>
                </a:solidFill>
              </a:rPr>
              <a:t>Chaitanya Shinde</a:t>
            </a:r>
            <a:endParaRPr sz="500">
              <a:solidFill>
                <a:schemeClr val="dk1"/>
              </a:solidFill>
            </a:endParaRPr>
          </a:p>
          <a:p>
            <a:pPr indent="0" lvl="0" marL="0" rtl="0" algn="ctr">
              <a:spcBef>
                <a:spcPts val="0"/>
              </a:spcBef>
              <a:spcAft>
                <a:spcPts val="0"/>
              </a:spcAft>
              <a:buNone/>
            </a:pPr>
            <a:r>
              <a:rPr lang="en-US" sz="600">
                <a:solidFill>
                  <a:schemeClr val="dk1"/>
                </a:solidFill>
              </a:rPr>
              <a:t>Staff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806" name="Google Shape;806;g3d3ec8bf4fc_0_132"/>
          <p:cNvSpPr/>
          <p:nvPr/>
        </p:nvSpPr>
        <p:spPr>
          <a:xfrm>
            <a:off x="6666904" y="421404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Justin Poh</a:t>
            </a:r>
            <a:endParaRPr sz="800">
              <a:solidFill>
                <a:schemeClr val="dk1"/>
              </a:solidFill>
            </a:endParaRPr>
          </a:p>
          <a:p>
            <a:pPr indent="0" lvl="0" marL="0" rtl="0" algn="ctr">
              <a:spcBef>
                <a:spcPts val="0"/>
              </a:spcBef>
              <a:spcAft>
                <a:spcPts val="0"/>
              </a:spcAft>
              <a:buNone/>
            </a:pPr>
            <a:r>
              <a:rPr lang="en-US" sz="600">
                <a:solidFill>
                  <a:schemeClr val="dk1"/>
                </a:solidFill>
              </a:rPr>
              <a:t>Sr. Safety Engineer</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1200">
              <a:solidFill>
                <a:schemeClr val="dk1"/>
              </a:solidFill>
            </a:endParaRPr>
          </a:p>
        </p:txBody>
      </p:sp>
      <p:sp>
        <p:nvSpPr>
          <p:cNvPr id="807" name="Google Shape;807;g3d3ec8bf4fc_0_132"/>
          <p:cNvSpPr/>
          <p:nvPr/>
        </p:nvSpPr>
        <p:spPr>
          <a:xfrm>
            <a:off x="7876704" y="4214044"/>
            <a:ext cx="11829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100">
                <a:solidFill>
                  <a:schemeClr val="dk1"/>
                </a:solidFill>
              </a:rPr>
              <a:t>Simon Diemert</a:t>
            </a:r>
            <a:endParaRPr sz="700">
              <a:solidFill>
                <a:schemeClr val="dk1"/>
              </a:solidFill>
            </a:endParaRPr>
          </a:p>
          <a:p>
            <a:pPr indent="0" lvl="0" marL="0" rtl="0" algn="ctr">
              <a:spcBef>
                <a:spcPts val="0"/>
              </a:spcBef>
              <a:spcAft>
                <a:spcPts val="0"/>
              </a:spcAft>
              <a:buNone/>
            </a:pPr>
            <a:r>
              <a:rPr lang="en-US" sz="600">
                <a:solidFill>
                  <a:schemeClr val="dk1"/>
                </a:solidFill>
              </a:rPr>
              <a:t>VP Engineering</a:t>
            </a:r>
            <a:endParaRPr sz="600">
              <a:solidFill>
                <a:schemeClr val="dk1"/>
              </a:solidFill>
            </a:endParaRPr>
          </a:p>
          <a:p>
            <a:pPr indent="0" lvl="0" marL="0" rtl="0" algn="ctr">
              <a:spcBef>
                <a:spcPts val="0"/>
              </a:spcBef>
              <a:spcAft>
                <a:spcPts val="0"/>
              </a:spcAft>
              <a:buNone/>
            </a:pPr>
            <a:r>
              <a:rPr lang="en-US" sz="600">
                <a:solidFill>
                  <a:schemeClr val="dk1"/>
                </a:solidFill>
              </a:rPr>
              <a:t>Critical Systems Labs</a:t>
            </a:r>
            <a:endParaRPr sz="1200">
              <a:solidFill>
                <a:schemeClr val="dk1"/>
              </a:solidFill>
            </a:endParaRPr>
          </a:p>
        </p:txBody>
      </p:sp>
      <p:sp>
        <p:nvSpPr>
          <p:cNvPr id="808" name="Google Shape;808;g3d3ec8bf4fc_0_132"/>
          <p:cNvSpPr/>
          <p:nvPr/>
        </p:nvSpPr>
        <p:spPr>
          <a:xfrm>
            <a:off x="161975" y="4214044"/>
            <a:ext cx="1094400" cy="457800"/>
          </a:xfrm>
          <a:prstGeom prst="roundRect">
            <a:avLst>
              <a:gd fmla="val 16667" name="adj"/>
            </a:avLst>
          </a:prstGeom>
          <a:solidFill>
            <a:srgbClr val="EFEFEF"/>
          </a:solidFill>
          <a:ln>
            <a:noFill/>
          </a:ln>
          <a:effectLst>
            <a:outerShdw blurRad="127000" rotWithShape="0" algn="ctr" dir="2460000" dist="1397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Bodo Seifert</a:t>
            </a:r>
            <a:endParaRPr sz="800">
              <a:solidFill>
                <a:schemeClr val="dk1"/>
              </a:solidFill>
            </a:endParaRPr>
          </a:p>
          <a:p>
            <a:pPr indent="0" lvl="0" marL="0" rtl="0" algn="ctr">
              <a:spcBef>
                <a:spcPts val="0"/>
              </a:spcBef>
              <a:spcAft>
                <a:spcPts val="0"/>
              </a:spcAft>
              <a:buNone/>
            </a:pPr>
            <a:r>
              <a:rPr lang="en-US" sz="600">
                <a:solidFill>
                  <a:schemeClr val="dk1"/>
                </a:solidFill>
              </a:rPr>
              <a:t>Sr. Safety Lead</a:t>
            </a:r>
            <a:endParaRPr sz="600">
              <a:solidFill>
                <a:schemeClr val="dk1"/>
              </a:solidFill>
            </a:endParaRPr>
          </a:p>
          <a:p>
            <a:pPr indent="0" lvl="0" marL="0" rtl="0" algn="ctr">
              <a:spcBef>
                <a:spcPts val="0"/>
              </a:spcBef>
              <a:spcAft>
                <a:spcPts val="0"/>
              </a:spcAft>
              <a:buNone/>
            </a:pPr>
            <a:r>
              <a:rPr lang="en-US" sz="600">
                <a:solidFill>
                  <a:schemeClr val="dk1"/>
                </a:solidFill>
              </a:rPr>
              <a:t>TÜV Rheinland Group</a:t>
            </a:r>
            <a:endParaRPr sz="600">
              <a:solidFill>
                <a:schemeClr val="dk1"/>
              </a:solidFill>
            </a:endParaRPr>
          </a:p>
        </p:txBody>
      </p:sp>
      <p:sp>
        <p:nvSpPr>
          <p:cNvPr id="809" name="Google Shape;809;g3d3ec8bf4fc_0_132"/>
          <p:cNvSpPr/>
          <p:nvPr/>
        </p:nvSpPr>
        <p:spPr>
          <a:xfrm>
            <a:off x="1746241" y="2172831"/>
            <a:ext cx="1281600" cy="457800"/>
          </a:xfrm>
          <a:prstGeom prst="roundRect">
            <a:avLst>
              <a:gd fmla="val 16667" name="adj"/>
            </a:avLst>
          </a:prstGeom>
          <a:solidFill>
            <a:srgbClr val="EFEFEF"/>
          </a:solidFill>
          <a:ln>
            <a:noFill/>
          </a:ln>
          <a:effectLst>
            <a:outerShdw blurRad="100013" rotWithShape="0" algn="ctr" dir="2460000" dist="76200">
              <a:schemeClr val="dk1">
                <a:alpha val="47840"/>
              </a:scheme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lang="en-US" sz="1200">
                <a:solidFill>
                  <a:schemeClr val="dk1"/>
                </a:solidFill>
              </a:rPr>
              <a:t>Neil Wadhvana</a:t>
            </a:r>
            <a:endParaRPr sz="800">
              <a:solidFill>
                <a:schemeClr val="dk1"/>
              </a:solidFill>
            </a:endParaRPr>
          </a:p>
          <a:p>
            <a:pPr indent="0" lvl="0" marL="0" rtl="0" algn="ctr">
              <a:spcBef>
                <a:spcPts val="0"/>
              </a:spcBef>
              <a:spcAft>
                <a:spcPts val="0"/>
              </a:spcAft>
              <a:buNone/>
            </a:pPr>
            <a:r>
              <a:rPr lang="en-US" sz="600">
                <a:solidFill>
                  <a:schemeClr val="dk1"/>
                </a:solidFill>
              </a:rPr>
              <a:t>Machine Learning Group Lead</a:t>
            </a:r>
            <a:endParaRPr sz="600">
              <a:solidFill>
                <a:schemeClr val="dk1"/>
              </a:solidFill>
            </a:endParaRPr>
          </a:p>
          <a:p>
            <a:pPr indent="0" lvl="0" marL="0" rtl="0" algn="ctr">
              <a:spcBef>
                <a:spcPts val="0"/>
              </a:spcBef>
              <a:spcAft>
                <a:spcPts val="0"/>
              </a:spcAft>
              <a:buNone/>
            </a:pPr>
            <a:r>
              <a:rPr lang="en-US" sz="600">
                <a:solidFill>
                  <a:schemeClr val="dk1"/>
                </a:solidFill>
              </a:rPr>
              <a:t>Torc Robotics</a:t>
            </a:r>
            <a:endParaRPr sz="6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4" name="Shape 814"/>
        <p:cNvGrpSpPr/>
        <p:nvPr/>
      </p:nvGrpSpPr>
      <p:grpSpPr>
        <a:xfrm>
          <a:off x="0" y="0"/>
          <a:ext cx="0" cy="0"/>
          <a:chOff x="0" y="0"/>
          <a:chExt cx="0" cy="0"/>
        </a:xfrm>
      </p:grpSpPr>
      <p:sp>
        <p:nvSpPr>
          <p:cNvPr id="815" name="Google Shape;815;g3cbda70a6aa_0_27"/>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What is the ML FMEA?  </a:t>
            </a:r>
            <a:endParaRPr/>
          </a:p>
        </p:txBody>
      </p:sp>
      <p:sp>
        <p:nvSpPr>
          <p:cNvPr id="816" name="Google Shape;816;g3cbda70a6aa_0_27"/>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817" name="Google Shape;817;g3cbda70a6aa_0_27"/>
          <p:cNvSpPr txBox="1"/>
          <p:nvPr/>
        </p:nvSpPr>
        <p:spPr>
          <a:xfrm>
            <a:off x="3810000" y="1152505"/>
            <a:ext cx="4876800" cy="2586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rPr>
              <a:t>Three elements:</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Process-oriented ML pipeline</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Pre-populated template</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Open source</a:t>
            </a:r>
            <a:endParaRPr sz="1800">
              <a:solidFill>
                <a:schemeClr val="dk1"/>
              </a:solidFill>
            </a:endParaRPr>
          </a:p>
          <a:p>
            <a:pPr indent="0" lvl="0" marL="457200" marR="0" rtl="0" algn="l">
              <a:spcBef>
                <a:spcPts val="0"/>
              </a:spcBef>
              <a:spcAft>
                <a:spcPts val="0"/>
              </a:spcAft>
              <a:buNone/>
            </a:pPr>
            <a:r>
              <a:t/>
            </a:r>
            <a:endParaRPr sz="1800">
              <a:solidFill>
                <a:schemeClr val="dk1"/>
              </a:solidFill>
            </a:endParaRPr>
          </a:p>
          <a:p>
            <a:pPr indent="0" lvl="0" marL="0" marR="0" rtl="0" algn="l">
              <a:spcBef>
                <a:spcPts val="0"/>
              </a:spcBef>
              <a:spcAft>
                <a:spcPts val="0"/>
              </a:spcAft>
              <a:buNone/>
            </a:pPr>
            <a:r>
              <a:rPr lang="en-US" sz="1800">
                <a:solidFill>
                  <a:schemeClr val="dk1"/>
                </a:solidFill>
              </a:rPr>
              <a:t>Key Concept:</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Apply PFMEA logic to the ML pipeline</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Not to the model output, but how the model is built</a:t>
            </a:r>
            <a:endParaRPr sz="1800">
              <a:solidFill>
                <a:schemeClr val="dk1"/>
              </a:solidFill>
            </a:endParaRPr>
          </a:p>
        </p:txBody>
      </p:sp>
      <p:pic>
        <p:nvPicPr>
          <p:cNvPr id="818" name="Google Shape;818;g3cbda70a6aa_0_27"/>
          <p:cNvPicPr preferRelativeResize="0"/>
          <p:nvPr/>
        </p:nvPicPr>
        <p:blipFill>
          <a:blip r:embed="rId3">
            <a:alphaModFix/>
          </a:blip>
          <a:stretch>
            <a:fillRect/>
          </a:stretch>
        </p:blipFill>
        <p:spPr>
          <a:xfrm>
            <a:off x="318975" y="989150"/>
            <a:ext cx="2730226" cy="3533425"/>
          </a:xfrm>
          <a:prstGeom prst="rect">
            <a:avLst/>
          </a:prstGeom>
          <a:noFill/>
          <a:ln>
            <a:noFill/>
          </a:ln>
          <a:effectLst>
            <a:outerShdw blurRad="114300" rotWithShape="0" algn="bl" dir="2700000" dist="76200">
              <a:srgbClr val="000000">
                <a:alpha val="50000"/>
              </a:srgbClr>
            </a:outerShdw>
          </a:effectLst>
        </p:spPr>
      </p:pic>
      <p:sp>
        <p:nvSpPr>
          <p:cNvPr id="819" name="Google Shape;819;g3cbda70a6aa_0_27"/>
          <p:cNvSpPr/>
          <p:nvPr/>
        </p:nvSpPr>
        <p:spPr>
          <a:xfrm>
            <a:off x="6830974" y="4595699"/>
            <a:ext cx="1142700" cy="171300"/>
          </a:xfrm>
          <a:prstGeom prst="rect">
            <a:avLst/>
          </a:prstGeom>
          <a:solidFill>
            <a:schemeClr val="accent1"/>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lang="en-US" sz="1050">
                <a:solidFill>
                  <a:schemeClr val="lt1"/>
                </a:solidFill>
                <a:latin typeface="Arial"/>
                <a:ea typeface="Arial"/>
                <a:cs typeface="Arial"/>
                <a:sym typeface="Arial"/>
              </a:rPr>
              <a:t>Link to the paper</a:t>
            </a:r>
            <a:endParaRPr sz="1050"/>
          </a:p>
        </p:txBody>
      </p:sp>
      <p:pic>
        <p:nvPicPr>
          <p:cNvPr id="820" name="Google Shape;820;g3cbda70a6aa_0_27"/>
          <p:cNvPicPr preferRelativeResize="0"/>
          <p:nvPr/>
        </p:nvPicPr>
        <p:blipFill rotWithShape="1">
          <a:blip r:embed="rId4">
            <a:alphaModFix/>
          </a:blip>
          <a:srcRect b="0" l="0" r="0" t="0"/>
          <a:stretch/>
        </p:blipFill>
        <p:spPr>
          <a:xfrm>
            <a:off x="6933824" y="3645747"/>
            <a:ext cx="937000" cy="949949"/>
          </a:xfrm>
          <a:prstGeom prst="rect">
            <a:avLst/>
          </a:prstGeom>
          <a:noFill/>
          <a:ln>
            <a:noFill/>
          </a:ln>
        </p:spPr>
      </p:pic>
      <p:sp>
        <p:nvSpPr>
          <p:cNvPr id="821" name="Google Shape;821;g3cbda70a6aa_0_27"/>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8"/>
          <p:cNvSpPr txBox="1"/>
          <p:nvPr>
            <p:ph idx="1" type="body"/>
          </p:nvPr>
        </p:nvSpPr>
        <p:spPr>
          <a:xfrm>
            <a:off x="762000" y="657224"/>
            <a:ext cx="7620000" cy="342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3700"/>
              <a:buNone/>
            </a:pPr>
            <a:r>
              <a:t/>
            </a:r>
            <a:endParaRPr/>
          </a:p>
          <a:p>
            <a:pPr indent="0" lvl="0" marL="0" rtl="0" algn="ctr">
              <a:lnSpc>
                <a:spcPct val="100000"/>
              </a:lnSpc>
              <a:spcBef>
                <a:spcPts val="0"/>
              </a:spcBef>
              <a:spcAft>
                <a:spcPts val="0"/>
              </a:spcAft>
              <a:buClr>
                <a:schemeClr val="lt1"/>
              </a:buClr>
              <a:buSzPts val="3700"/>
              <a:buNone/>
            </a:pPr>
            <a:r>
              <a:rPr lang="en-US"/>
              <a:t>MOTIVATION</a:t>
            </a:r>
            <a:endParaRPr/>
          </a:p>
        </p:txBody>
      </p:sp>
      <p:sp>
        <p:nvSpPr>
          <p:cNvPr id="193" name="Google Shape;193;p8"/>
          <p:cNvSpPr txBox="1"/>
          <p:nvPr>
            <p:ph idx="11" type="ftr"/>
          </p:nvPr>
        </p:nvSpPr>
        <p:spPr>
          <a:xfrm>
            <a:off x="3246438" y="4873625"/>
            <a:ext cx="2895600" cy="128588"/>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800"/>
              <a:t>Paper 2025-01-8078</a:t>
            </a:r>
            <a:endParaRPr/>
          </a:p>
        </p:txBody>
      </p:sp>
      <p:sp>
        <p:nvSpPr>
          <p:cNvPr id="194" name="Google Shape;194;p8"/>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95" name="Google Shape;195;p8"/>
          <p:cNvSpPr/>
          <p:nvPr/>
        </p:nvSpPr>
        <p:spPr>
          <a:xfrm>
            <a:off x="3866315" y="3672875"/>
            <a:ext cx="152400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chemeClr val="lt1"/>
                </a:solidFill>
                <a:latin typeface="Arial"/>
                <a:ea typeface="Arial"/>
                <a:cs typeface="Arial"/>
                <a:sym typeface="Arial"/>
              </a:rPr>
              <a:t>Link to the paper</a:t>
            </a:r>
            <a:endParaRPr/>
          </a:p>
        </p:txBody>
      </p:sp>
      <p:pic>
        <p:nvPicPr>
          <p:cNvPr id="196" name="Google Shape;196;p8"/>
          <p:cNvPicPr preferRelativeResize="0"/>
          <p:nvPr/>
        </p:nvPicPr>
        <p:blipFill>
          <a:blip r:embed="rId3">
            <a:alphaModFix/>
          </a:blip>
          <a:stretch>
            <a:fillRect/>
          </a:stretch>
        </p:blipFill>
        <p:spPr>
          <a:xfrm>
            <a:off x="3984731" y="2304449"/>
            <a:ext cx="1269433" cy="12573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5" name="Shape 825"/>
        <p:cNvGrpSpPr/>
        <p:nvPr/>
      </p:nvGrpSpPr>
      <p:grpSpPr>
        <a:xfrm>
          <a:off x="0" y="0"/>
          <a:ext cx="0" cy="0"/>
          <a:chOff x="0" y="0"/>
          <a:chExt cx="0" cy="0"/>
        </a:xfrm>
      </p:grpSpPr>
      <p:sp>
        <p:nvSpPr>
          <p:cNvPr id="826" name="Google Shape;826;g3cbda70a6aa_0_55"/>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First Contribution</a:t>
            </a:r>
            <a:endParaRPr/>
          </a:p>
        </p:txBody>
      </p:sp>
      <p:sp>
        <p:nvSpPr>
          <p:cNvPr id="827" name="Google Shape;827;g3cbda70a6aa_0_55"/>
          <p:cNvSpPr txBox="1"/>
          <p:nvPr>
            <p:ph idx="1" type="body"/>
          </p:nvPr>
        </p:nvSpPr>
        <p:spPr>
          <a:xfrm>
            <a:off x="4537200" y="1276450"/>
            <a:ext cx="4149600" cy="10212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Step Five</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We discovered a number of failure modes related to annotating training data.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828" name="Google Shape;828;g3cbda70a6aa_0_55"/>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829" name="Google Shape;829;g3cbda70a6aa_0_55"/>
          <p:cNvPicPr preferRelativeResize="0"/>
          <p:nvPr/>
        </p:nvPicPr>
        <p:blipFill rotWithShape="1">
          <a:blip r:embed="rId3">
            <a:alphaModFix/>
          </a:blip>
          <a:srcRect b="40845" l="60170" r="12663" t="25422"/>
          <a:stretch/>
        </p:blipFill>
        <p:spPr>
          <a:xfrm>
            <a:off x="661425"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830" name="Google Shape;830;g3cbda70a6aa_0_55"/>
          <p:cNvSpPr/>
          <p:nvPr/>
        </p:nvSpPr>
        <p:spPr>
          <a:xfrm>
            <a:off x="6461061" y="2483275"/>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Supervised Learning</a:t>
            </a:r>
            <a:endParaRPr b="1"/>
          </a:p>
        </p:txBody>
      </p:sp>
      <p:sp>
        <p:nvSpPr>
          <p:cNvPr id="831" name="Google Shape;831;g3cbda70a6aa_0_55"/>
          <p:cNvSpPr/>
          <p:nvPr/>
        </p:nvSpPr>
        <p:spPr>
          <a:xfrm>
            <a:off x="6461061" y="3458322"/>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Reinforcement Learning</a:t>
            </a:r>
            <a:endParaRPr b="1"/>
          </a:p>
        </p:txBody>
      </p:sp>
      <p:sp>
        <p:nvSpPr>
          <p:cNvPr id="832" name="Google Shape;832;g3cbda70a6aa_0_55"/>
          <p:cNvSpPr/>
          <p:nvPr/>
        </p:nvSpPr>
        <p:spPr>
          <a:xfrm>
            <a:off x="4603900" y="2541300"/>
            <a:ext cx="1508700" cy="6150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t>Ground Truth</a:t>
            </a:r>
            <a:endParaRPr/>
          </a:p>
        </p:txBody>
      </p:sp>
      <p:sp>
        <p:nvSpPr>
          <p:cNvPr id="833" name="Google Shape;833;g3cbda70a6aa_0_55"/>
          <p:cNvSpPr/>
          <p:nvPr/>
        </p:nvSpPr>
        <p:spPr>
          <a:xfrm>
            <a:off x="6172738" y="2682433"/>
            <a:ext cx="299400" cy="269400"/>
          </a:xfrm>
          <a:prstGeom prst="rightArrow">
            <a:avLst>
              <a:gd fmla="val 50000" name="adj1"/>
              <a:gd fmla="val 50000" name="adj2"/>
            </a:avLst>
          </a:prstGeom>
          <a:solidFill>
            <a:srgbClr val="1C62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4" name="Google Shape;834;g3cbda70a6aa_0_55"/>
          <p:cNvSpPr/>
          <p:nvPr/>
        </p:nvSpPr>
        <p:spPr>
          <a:xfrm>
            <a:off x="6158547" y="3709437"/>
            <a:ext cx="299400" cy="269400"/>
          </a:xfrm>
          <a:prstGeom prst="rightArrow">
            <a:avLst>
              <a:gd fmla="val 50000" name="adj1"/>
              <a:gd fmla="val 50000" name="adj2"/>
            </a:avLst>
          </a:prstGeom>
          <a:solidFill>
            <a:srgbClr val="1C62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5" name="Google Shape;835;g3cbda70a6aa_0_55"/>
          <p:cNvSpPr/>
          <p:nvPr/>
        </p:nvSpPr>
        <p:spPr>
          <a:xfrm>
            <a:off x="4603950" y="3399950"/>
            <a:ext cx="1508700" cy="973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t>Feedback Signal</a:t>
            </a:r>
            <a:endParaRPr/>
          </a:p>
          <a:p>
            <a:pPr indent="0" lvl="0" marL="0" rtl="0" algn="ctr">
              <a:spcBef>
                <a:spcPts val="0"/>
              </a:spcBef>
              <a:spcAft>
                <a:spcPts val="0"/>
              </a:spcAft>
              <a:buNone/>
            </a:pPr>
            <a:r>
              <a:rPr lang="en-US"/>
              <a:t>–</a:t>
            </a:r>
            <a:endParaRPr/>
          </a:p>
          <a:p>
            <a:pPr indent="0" lvl="0" marL="0" rtl="0" algn="ctr">
              <a:spcBef>
                <a:spcPts val="0"/>
              </a:spcBef>
              <a:spcAft>
                <a:spcPts val="0"/>
              </a:spcAft>
              <a:buNone/>
            </a:pPr>
            <a:r>
              <a:rPr lang="en-US"/>
              <a:t>Rewards</a:t>
            </a:r>
            <a:endParaRPr/>
          </a:p>
          <a:p>
            <a:pPr indent="0" lvl="0" marL="0" rtl="0" algn="ctr">
              <a:spcBef>
                <a:spcPts val="0"/>
              </a:spcBef>
              <a:spcAft>
                <a:spcPts val="0"/>
              </a:spcAft>
              <a:buNone/>
            </a:pPr>
            <a:r>
              <a:rPr lang="en-US"/>
              <a:t>Policies</a:t>
            </a:r>
            <a:endParaRPr/>
          </a:p>
        </p:txBody>
      </p:sp>
      <p:sp>
        <p:nvSpPr>
          <p:cNvPr id="836" name="Google Shape;836;g3cbda70a6aa_0_55"/>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0" name="Shape 840"/>
        <p:cNvGrpSpPr/>
        <p:nvPr/>
      </p:nvGrpSpPr>
      <p:grpSpPr>
        <a:xfrm>
          <a:off x="0" y="0"/>
          <a:ext cx="0" cy="0"/>
          <a:chOff x="0" y="0"/>
          <a:chExt cx="0" cy="0"/>
        </a:xfrm>
      </p:grpSpPr>
      <p:sp>
        <p:nvSpPr>
          <p:cNvPr id="841" name="Google Shape;841;g3cbda70a6aa_0_69"/>
          <p:cNvSpPr txBox="1"/>
          <p:nvPr>
            <p:ph type="title"/>
          </p:nvPr>
        </p:nvSpPr>
        <p:spPr>
          <a:xfrm>
            <a:off x="457200" y="257175"/>
            <a:ext cx="8229600" cy="50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First Contribution</a:t>
            </a:r>
            <a:endParaRPr/>
          </a:p>
        </p:txBody>
      </p:sp>
      <p:sp>
        <p:nvSpPr>
          <p:cNvPr id="842" name="Google Shape;842;g3cbda70a6aa_0_69"/>
          <p:cNvSpPr txBox="1"/>
          <p:nvPr>
            <p:ph idx="1" type="body"/>
          </p:nvPr>
        </p:nvSpPr>
        <p:spPr>
          <a:xfrm>
            <a:off x="4537200" y="1276450"/>
            <a:ext cx="4149600" cy="1021200"/>
          </a:xfrm>
          <a:prstGeom prst="rect">
            <a:avLst/>
          </a:prstGeom>
          <a:noFill/>
          <a:ln>
            <a:noFill/>
          </a:ln>
        </p:spPr>
        <p:txBody>
          <a:bodyPr anchorCtr="0" anchor="t" bIns="0" lIns="0" spcFirstLastPara="1" rIns="0" wrap="square" tIns="0">
            <a:noAutofit/>
          </a:bodyPr>
          <a:lstStyle/>
          <a:p>
            <a:pPr indent="-257175" lvl="0" marL="257175" rtl="0" algn="l">
              <a:spcBef>
                <a:spcPts val="0"/>
              </a:spcBef>
              <a:spcAft>
                <a:spcPts val="0"/>
              </a:spcAft>
              <a:buNone/>
            </a:pPr>
            <a:r>
              <a:rPr lang="en-US">
                <a:solidFill>
                  <a:srgbClr val="000000"/>
                </a:solidFill>
              </a:rPr>
              <a:t>Step Five</a:t>
            </a:r>
            <a:r>
              <a:rPr b="0" i="0" lang="en-US" sz="1800" u="none" strike="noStrike">
                <a:solidFill>
                  <a:srgbClr val="000000"/>
                </a:solidFill>
                <a:latin typeface="Arial"/>
                <a:ea typeface="Arial"/>
                <a:cs typeface="Arial"/>
                <a:sym typeface="Arial"/>
              </a:rPr>
              <a:t>  </a:t>
            </a:r>
            <a:endParaRPr/>
          </a:p>
          <a:p>
            <a:pPr indent="0" lvl="0" marL="0" rtl="0" algn="l">
              <a:spcBef>
                <a:spcPts val="300"/>
              </a:spcBef>
              <a:spcAft>
                <a:spcPts val="0"/>
              </a:spcAft>
              <a:buNone/>
            </a:pPr>
            <a:r>
              <a:rPr b="0" lang="en-US" sz="1600">
                <a:solidFill>
                  <a:srgbClr val="000000"/>
                </a:solidFill>
              </a:rPr>
              <a:t>We discovered a number of failure modes related to annotating training data.  </a:t>
            </a:r>
            <a:endParaRPr b="0" sz="1600">
              <a:solidFill>
                <a:srgbClr val="000000"/>
              </a:solidFill>
            </a:endParaRPr>
          </a:p>
          <a:p>
            <a:pPr indent="-257175" lvl="0" marL="257175" rtl="0" algn="l">
              <a:spcBef>
                <a:spcPts val="300"/>
              </a:spcBef>
              <a:spcAft>
                <a:spcPts val="0"/>
              </a:spcAft>
              <a:buNone/>
            </a:pPr>
            <a:r>
              <a:t/>
            </a:r>
            <a:endParaRPr b="0" i="0">
              <a:solidFill>
                <a:srgbClr val="000000"/>
              </a:solidFill>
              <a:highlight>
                <a:srgbClr val="F5F5F5"/>
              </a:highlight>
              <a:latin typeface="Quattrocento Sans"/>
              <a:ea typeface="Quattrocento Sans"/>
              <a:cs typeface="Quattrocento Sans"/>
              <a:sym typeface="Quattrocento Sans"/>
            </a:endParaRPr>
          </a:p>
          <a:p>
            <a:pPr indent="0" lvl="0" marL="0" rtl="0" algn="l">
              <a:spcBef>
                <a:spcPts val="300"/>
              </a:spcBef>
              <a:spcAft>
                <a:spcPts val="0"/>
              </a:spcAft>
              <a:buNone/>
            </a:pPr>
            <a:r>
              <a:t/>
            </a:r>
            <a:endParaRPr/>
          </a:p>
        </p:txBody>
      </p:sp>
      <p:sp>
        <p:nvSpPr>
          <p:cNvPr id="843" name="Google Shape;843;g3cbda70a6aa_0_69"/>
          <p:cNvSpPr txBox="1"/>
          <p:nvPr>
            <p:ph idx="12" type="sldNum"/>
          </p:nvPr>
        </p:nvSpPr>
        <p:spPr>
          <a:xfrm>
            <a:off x="6553200" y="4873625"/>
            <a:ext cx="2133600" cy="1287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pic>
        <p:nvPicPr>
          <p:cNvPr id="844" name="Google Shape;844;g3cbda70a6aa_0_69"/>
          <p:cNvPicPr preferRelativeResize="0"/>
          <p:nvPr/>
        </p:nvPicPr>
        <p:blipFill rotWithShape="1">
          <a:blip r:embed="rId3">
            <a:alphaModFix/>
          </a:blip>
          <a:srcRect b="40845" l="60170" r="12663" t="25422"/>
          <a:stretch/>
        </p:blipFill>
        <p:spPr>
          <a:xfrm>
            <a:off x="661425" y="1543350"/>
            <a:ext cx="2866200" cy="1852500"/>
          </a:xfrm>
          <a:prstGeom prst="roundRect">
            <a:avLst>
              <a:gd fmla="val 16667" name="adj"/>
            </a:avLst>
          </a:prstGeom>
          <a:noFill/>
          <a:ln>
            <a:noFill/>
          </a:ln>
          <a:effectLst>
            <a:outerShdw blurRad="114300" rotWithShape="0" algn="bl" dir="2580000" dist="76200">
              <a:srgbClr val="000000">
                <a:alpha val="50000"/>
              </a:srgbClr>
            </a:outerShdw>
          </a:effectLst>
        </p:spPr>
      </p:pic>
      <p:sp>
        <p:nvSpPr>
          <p:cNvPr id="845" name="Google Shape;845;g3cbda70a6aa_0_69"/>
          <p:cNvSpPr/>
          <p:nvPr/>
        </p:nvSpPr>
        <p:spPr>
          <a:xfrm>
            <a:off x="6461061" y="2483275"/>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Supervised Learning</a:t>
            </a:r>
            <a:endParaRPr b="1"/>
          </a:p>
        </p:txBody>
      </p:sp>
      <p:sp>
        <p:nvSpPr>
          <p:cNvPr id="846" name="Google Shape;846;g3cbda70a6aa_0_69"/>
          <p:cNvSpPr/>
          <p:nvPr/>
        </p:nvSpPr>
        <p:spPr>
          <a:xfrm>
            <a:off x="6461061" y="3458322"/>
            <a:ext cx="1508700" cy="78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Reinforcement Learning</a:t>
            </a:r>
            <a:endParaRPr b="1"/>
          </a:p>
        </p:txBody>
      </p:sp>
      <p:sp>
        <p:nvSpPr>
          <p:cNvPr id="847" name="Google Shape;847;g3cbda70a6aa_0_69"/>
          <p:cNvSpPr/>
          <p:nvPr/>
        </p:nvSpPr>
        <p:spPr>
          <a:xfrm>
            <a:off x="4603900" y="2541300"/>
            <a:ext cx="1508700" cy="615000"/>
          </a:xfrm>
          <a:prstGeom prst="can">
            <a:avLst>
              <a:gd fmla="val 25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t>Ground Truth</a:t>
            </a:r>
            <a:endParaRPr/>
          </a:p>
        </p:txBody>
      </p:sp>
      <p:sp>
        <p:nvSpPr>
          <p:cNvPr id="848" name="Google Shape;848;g3cbda70a6aa_0_69"/>
          <p:cNvSpPr/>
          <p:nvPr/>
        </p:nvSpPr>
        <p:spPr>
          <a:xfrm>
            <a:off x="6172738" y="2682433"/>
            <a:ext cx="299400" cy="269400"/>
          </a:xfrm>
          <a:prstGeom prst="rightArrow">
            <a:avLst>
              <a:gd fmla="val 50000" name="adj1"/>
              <a:gd fmla="val 50000" name="adj2"/>
            </a:avLst>
          </a:prstGeom>
          <a:solidFill>
            <a:srgbClr val="1C62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9" name="Google Shape;849;g3cbda70a6aa_0_69"/>
          <p:cNvSpPr/>
          <p:nvPr/>
        </p:nvSpPr>
        <p:spPr>
          <a:xfrm>
            <a:off x="6158547" y="3709437"/>
            <a:ext cx="299400" cy="269400"/>
          </a:xfrm>
          <a:prstGeom prst="rightArrow">
            <a:avLst>
              <a:gd fmla="val 50000" name="adj1"/>
              <a:gd fmla="val 50000" name="adj2"/>
            </a:avLst>
          </a:prstGeom>
          <a:solidFill>
            <a:srgbClr val="1C62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0" name="Google Shape;850;g3cbda70a6aa_0_69"/>
          <p:cNvSpPr/>
          <p:nvPr/>
        </p:nvSpPr>
        <p:spPr>
          <a:xfrm>
            <a:off x="4603950" y="3573950"/>
            <a:ext cx="1508700" cy="559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t>Feedback Signal</a:t>
            </a:r>
            <a:endParaRPr/>
          </a:p>
        </p:txBody>
      </p:sp>
      <p:sp>
        <p:nvSpPr>
          <p:cNvPr id="851" name="Google Shape;851;g3cbda70a6aa_0_69"/>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Motivation</a:t>
            </a:r>
            <a:endParaRPr/>
          </a:p>
        </p:txBody>
      </p:sp>
      <p:sp>
        <p:nvSpPr>
          <p:cNvPr id="203" name="Google Shape;203;p9"/>
          <p:cNvSpPr txBox="1"/>
          <p:nvPr>
            <p:ph idx="1" type="body"/>
          </p:nvPr>
        </p:nvSpPr>
        <p:spPr>
          <a:xfrm>
            <a:off x="4343400" y="1583402"/>
            <a:ext cx="4343400" cy="2465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The Problem</a:t>
            </a:r>
            <a:endParaRPr/>
          </a:p>
          <a:p>
            <a:pPr indent="-257175" lvl="2" marL="258763" rtl="0" algn="l">
              <a:spcBef>
                <a:spcPts val="0"/>
              </a:spcBef>
              <a:spcAft>
                <a:spcPts val="0"/>
              </a:spcAft>
              <a:buClr>
                <a:schemeClr val="dk1"/>
              </a:buClr>
              <a:buSzPts val="1800"/>
              <a:buChar char="•"/>
            </a:pPr>
            <a:r>
              <a:rPr lang="en-US"/>
              <a:t>ML is now in safety-critical systems</a:t>
            </a:r>
            <a:endParaRPr/>
          </a:p>
          <a:p>
            <a:pPr indent="-257175" lvl="2" marL="258763" rtl="0" algn="l">
              <a:spcBef>
                <a:spcPts val="0"/>
              </a:spcBef>
              <a:spcAft>
                <a:spcPts val="0"/>
              </a:spcAft>
              <a:buClr>
                <a:schemeClr val="dk1"/>
              </a:buClr>
              <a:buSzPts val="1800"/>
              <a:buChar char="•"/>
            </a:pPr>
            <a:r>
              <a:rPr lang="en-US"/>
              <a:t>ML is non-deterministic and opaque</a:t>
            </a:r>
            <a:endParaRPr/>
          </a:p>
          <a:p>
            <a:pPr indent="-257175" lvl="2" marL="258763" rtl="0" algn="l">
              <a:spcBef>
                <a:spcPts val="300"/>
              </a:spcBef>
              <a:spcAft>
                <a:spcPts val="0"/>
              </a:spcAft>
              <a:buClr>
                <a:schemeClr val="dk1"/>
              </a:buClr>
              <a:buSzPts val="1800"/>
              <a:buChar char="•"/>
            </a:pPr>
            <a:r>
              <a:rPr lang="en-US"/>
              <a:t>Challenges traditional safety analyses</a:t>
            </a:r>
            <a:endParaRPr/>
          </a:p>
          <a:p>
            <a:pPr indent="0" lvl="1" marL="0" rtl="0" algn="l">
              <a:spcBef>
                <a:spcPts val="300"/>
              </a:spcBef>
              <a:spcAft>
                <a:spcPts val="0"/>
              </a:spcAft>
              <a:buSzPts val="1400"/>
              <a:buNone/>
            </a:pPr>
            <a:r>
              <a:t/>
            </a:r>
            <a:endParaRPr/>
          </a:p>
          <a:p>
            <a:pPr indent="-257175" lvl="4" marL="639763" rtl="0" algn="l">
              <a:spcBef>
                <a:spcPts val="300"/>
              </a:spcBef>
              <a:spcAft>
                <a:spcPts val="0"/>
              </a:spcAft>
              <a:buClr>
                <a:schemeClr val="dk1"/>
              </a:buClr>
              <a:buSzPts val="1300"/>
              <a:buFont typeface="Arial"/>
              <a:buNone/>
            </a:pPr>
            <a:r>
              <a:t/>
            </a:r>
            <a:endParaRPr sz="1300"/>
          </a:p>
          <a:p>
            <a:pPr indent="0" lvl="0" marL="0" rtl="0" algn="l">
              <a:spcBef>
                <a:spcPts val="300"/>
              </a:spcBef>
              <a:spcAft>
                <a:spcPts val="0"/>
              </a:spcAft>
              <a:buNone/>
            </a:pPr>
            <a:r>
              <a:t/>
            </a:r>
            <a:endParaRPr/>
          </a:p>
        </p:txBody>
      </p:sp>
      <p:sp>
        <p:nvSpPr>
          <p:cNvPr id="204" name="Google Shape;204;p9"/>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i="0" lang="en-US" sz="600" u="none" cap="none" strike="noStrike">
                <a:solidFill>
                  <a:schemeClr val="dk1"/>
                </a:solidFill>
                <a:latin typeface="Arial"/>
                <a:ea typeface="Arial"/>
                <a:cs typeface="Arial"/>
                <a:sym typeface="Arial"/>
              </a:rPr>
              <a:t>‹#›</a:t>
            </a:fld>
            <a:endParaRPr b="0" i="0" sz="600" u="none" cap="none" strike="noStrike">
              <a:solidFill>
                <a:schemeClr val="dk1"/>
              </a:solidFill>
              <a:latin typeface="Arial"/>
              <a:ea typeface="Arial"/>
              <a:cs typeface="Arial"/>
              <a:sym typeface="Arial"/>
            </a:endParaRPr>
          </a:p>
        </p:txBody>
      </p:sp>
      <p:sp>
        <p:nvSpPr>
          <p:cNvPr id="205" name="Google Shape;205;p9"/>
          <p:cNvSpPr txBox="1"/>
          <p:nvPr>
            <p:ph idx="11" type="ftr"/>
          </p:nvPr>
        </p:nvSpPr>
        <p:spPr>
          <a:xfrm>
            <a:off x="1295400" y="4873625"/>
            <a:ext cx="6629400" cy="128588"/>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a:t>
            </a:r>
            <a:r>
              <a:rPr lang="en-US" sz="1000"/>
              <a:t>he ML FMEA in </a:t>
            </a:r>
            <a:r>
              <a:rPr lang="en-US" sz="1000"/>
              <a:t>Action</a:t>
            </a:r>
            <a:r>
              <a:rPr lang="en-US" sz="1000"/>
              <a:t>          Paper 2026-01-0079</a:t>
            </a:r>
            <a:endParaRPr/>
          </a:p>
        </p:txBody>
      </p:sp>
      <p:pic>
        <p:nvPicPr>
          <p:cNvPr descr="Top 3 Things to know before starting with the Neural Networks" id="206" name="Google Shape;206;p9"/>
          <p:cNvPicPr preferRelativeResize="0"/>
          <p:nvPr/>
        </p:nvPicPr>
        <p:blipFill rotWithShape="1">
          <a:blip r:embed="rId3">
            <a:alphaModFix/>
          </a:blip>
          <a:srcRect b="0" l="0" r="0" t="0"/>
          <a:stretch/>
        </p:blipFill>
        <p:spPr>
          <a:xfrm>
            <a:off x="304800" y="1507207"/>
            <a:ext cx="3522662" cy="246563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0"/>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State of the Art</a:t>
            </a:r>
            <a:endParaRPr/>
          </a:p>
        </p:txBody>
      </p:sp>
      <p:sp>
        <p:nvSpPr>
          <p:cNvPr id="213" name="Google Shape;213;p10"/>
          <p:cNvSpPr txBox="1"/>
          <p:nvPr>
            <p:ph idx="1" type="body"/>
          </p:nvPr>
        </p:nvSpPr>
        <p:spPr>
          <a:xfrm>
            <a:off x="457200" y="911225"/>
            <a:ext cx="8229600" cy="3657600"/>
          </a:xfrm>
          <a:prstGeom prst="rect">
            <a:avLst/>
          </a:prstGeom>
          <a:noFill/>
          <a:ln>
            <a:noFill/>
          </a:ln>
        </p:spPr>
        <p:txBody>
          <a:bodyPr anchorCtr="0" anchor="t" bIns="0" lIns="0" spcFirstLastPara="1" rIns="0" wrap="square" tIns="0">
            <a:noAutofit/>
          </a:bodyPr>
          <a:lstStyle/>
          <a:p>
            <a:pPr indent="-257175" lvl="4" marL="639763" rtl="0" algn="l">
              <a:spcBef>
                <a:spcPts val="0"/>
              </a:spcBef>
              <a:spcAft>
                <a:spcPts val="0"/>
              </a:spcAft>
              <a:buClr>
                <a:schemeClr val="dk1"/>
              </a:buClr>
              <a:buSzPts val="1300"/>
              <a:buFont typeface="Arial"/>
              <a:buNone/>
            </a:pPr>
            <a:r>
              <a:t/>
            </a:r>
            <a:endParaRPr sz="1300"/>
          </a:p>
          <a:p>
            <a:pPr indent="0" lvl="0" marL="0" rtl="0" algn="l">
              <a:spcBef>
                <a:spcPts val="300"/>
              </a:spcBef>
              <a:spcAft>
                <a:spcPts val="0"/>
              </a:spcAft>
              <a:buNone/>
            </a:pPr>
            <a:r>
              <a:t/>
            </a:r>
            <a:endParaRPr/>
          </a:p>
        </p:txBody>
      </p:sp>
      <p:sp>
        <p:nvSpPr>
          <p:cNvPr id="214" name="Google Shape;214;p10"/>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i="0" lang="en-US" sz="600" u="none" cap="none" strike="noStrike">
                <a:solidFill>
                  <a:schemeClr val="dk1"/>
                </a:solidFill>
                <a:latin typeface="Arial"/>
                <a:ea typeface="Arial"/>
                <a:cs typeface="Arial"/>
                <a:sym typeface="Arial"/>
              </a:rPr>
              <a:t>‹#›</a:t>
            </a:fld>
            <a:endParaRPr b="0" i="0" sz="600" u="none" cap="none" strike="noStrike">
              <a:solidFill>
                <a:schemeClr val="dk1"/>
              </a:solidFill>
              <a:latin typeface="Arial"/>
              <a:ea typeface="Arial"/>
              <a:cs typeface="Arial"/>
              <a:sym typeface="Arial"/>
            </a:endParaRPr>
          </a:p>
        </p:txBody>
      </p:sp>
      <p:sp>
        <p:nvSpPr>
          <p:cNvPr id="215" name="Google Shape;215;p10"/>
          <p:cNvSpPr txBox="1"/>
          <p:nvPr/>
        </p:nvSpPr>
        <p:spPr>
          <a:xfrm>
            <a:off x="3352800" y="1152505"/>
            <a:ext cx="5181600" cy="4248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Several current and upcoming standards: </a:t>
            </a:r>
            <a:r>
              <a:rPr lang="en-US" sz="1800">
                <a:solidFill>
                  <a:schemeClr val="dk1"/>
                </a:solidFill>
                <a:latin typeface="Arial"/>
                <a:ea typeface="Arial"/>
                <a:cs typeface="Arial"/>
                <a:sym typeface="Arial"/>
              </a:rPr>
              <a:t> </a:t>
            </a:r>
            <a:endParaRPr/>
          </a:p>
          <a:p>
            <a:pPr indent="-342900" lvl="0" marL="457200" marR="0" rtl="0" algn="l">
              <a:spcBef>
                <a:spcPts val="0"/>
              </a:spcBef>
              <a:spcAft>
                <a:spcPts val="0"/>
              </a:spcAft>
              <a:buClr>
                <a:schemeClr val="dk1"/>
              </a:buClr>
              <a:buSzPts val="1800"/>
              <a:buChar char="●"/>
            </a:pPr>
            <a:r>
              <a:rPr lang="en-US" sz="1800">
                <a:solidFill>
                  <a:schemeClr val="dk1"/>
                </a:solidFill>
                <a:latin typeface="Arial"/>
                <a:ea typeface="Arial"/>
                <a:cs typeface="Arial"/>
                <a:sym typeface="Arial"/>
              </a:rPr>
              <a:t>ISO</a:t>
            </a:r>
            <a:r>
              <a:rPr lang="en-US" sz="1800">
                <a:solidFill>
                  <a:schemeClr val="dk1"/>
                </a:solidFill>
              </a:rPr>
              <a:t>/</a:t>
            </a:r>
            <a:r>
              <a:rPr lang="en-US" sz="1800">
                <a:solidFill>
                  <a:schemeClr val="dk1"/>
                </a:solidFill>
                <a:latin typeface="Arial"/>
                <a:ea typeface="Arial"/>
                <a:cs typeface="Arial"/>
                <a:sym typeface="Arial"/>
              </a:rPr>
              <a:t>PAS 8800</a:t>
            </a:r>
            <a:endParaRPr/>
          </a:p>
          <a:p>
            <a:pPr indent="-342900" lvl="0" marL="45720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UL 4600</a:t>
            </a:r>
            <a:endParaRPr/>
          </a:p>
          <a:p>
            <a:pPr indent="-342900" lvl="0" marL="45720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ISO 21448​</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Highlight the need to systematically ensure safety of ML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endParaRPr>
          </a:p>
          <a:p>
            <a:pPr indent="0" lvl="0" marL="0" marR="0" rtl="0" algn="l">
              <a:spcBef>
                <a:spcPts val="0"/>
              </a:spcBef>
              <a:spcAft>
                <a:spcPts val="0"/>
              </a:spcAft>
              <a:buNone/>
            </a:pPr>
            <a:r>
              <a:rPr lang="en-US" sz="1800">
                <a:solidFill>
                  <a:schemeClr val="dk1"/>
                </a:solidFill>
              </a:rPr>
              <a:t>But they do not yet provide:</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Step by step failure analysis</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Pipeline-level failure mode structure</a:t>
            </a:r>
            <a:endParaRPr sz="1800">
              <a:solidFill>
                <a:schemeClr val="dk1"/>
              </a:solidFill>
            </a:endParaRPr>
          </a:p>
          <a:p>
            <a:pPr indent="-342900" lvl="0" marL="457200" marR="0" rtl="0" algn="l">
              <a:spcBef>
                <a:spcPts val="0"/>
              </a:spcBef>
              <a:spcAft>
                <a:spcPts val="0"/>
              </a:spcAft>
              <a:buClr>
                <a:schemeClr val="dk1"/>
              </a:buClr>
              <a:buSzPts val="1800"/>
              <a:buChar char="●"/>
            </a:pPr>
            <a:r>
              <a:rPr lang="en-US" sz="1800">
                <a:solidFill>
                  <a:schemeClr val="dk1"/>
                </a:solidFill>
              </a:rPr>
              <a:t>ML specific risk scoring</a:t>
            </a:r>
            <a:endParaRPr sz="1800">
              <a:solidFill>
                <a:schemeClr val="dk1"/>
              </a:solidFil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216" name="Google Shape;216;p10"/>
          <p:cNvPicPr preferRelativeResize="0"/>
          <p:nvPr/>
        </p:nvPicPr>
        <p:blipFill rotWithShape="1">
          <a:blip r:embed="rId3">
            <a:alphaModFix/>
          </a:blip>
          <a:srcRect b="0" l="0" r="0" t="0"/>
          <a:stretch/>
        </p:blipFill>
        <p:spPr>
          <a:xfrm>
            <a:off x="721292" y="932064"/>
            <a:ext cx="2021908" cy="2915442"/>
          </a:xfrm>
          <a:prstGeom prst="rect">
            <a:avLst/>
          </a:prstGeom>
          <a:noFill/>
          <a:ln>
            <a:noFill/>
          </a:ln>
          <a:effectLst>
            <a:outerShdw blurRad="292100" rotWithShape="0" algn="tl" dir="2700000" dist="139700">
              <a:srgbClr val="333333">
                <a:alpha val="65098"/>
              </a:srgbClr>
            </a:outerShdw>
          </a:effectLst>
        </p:spPr>
      </p:pic>
      <p:pic>
        <p:nvPicPr>
          <p:cNvPr id="217" name="Google Shape;217;p10"/>
          <p:cNvPicPr preferRelativeResize="0"/>
          <p:nvPr/>
        </p:nvPicPr>
        <p:blipFill rotWithShape="1">
          <a:blip r:embed="rId4">
            <a:alphaModFix/>
          </a:blip>
          <a:srcRect b="0" l="0" r="0" t="0"/>
          <a:stretch/>
        </p:blipFill>
        <p:spPr>
          <a:xfrm>
            <a:off x="450669" y="1185706"/>
            <a:ext cx="1995844" cy="2876550"/>
          </a:xfrm>
          <a:prstGeom prst="rect">
            <a:avLst/>
          </a:prstGeom>
          <a:noFill/>
          <a:ln>
            <a:noFill/>
          </a:ln>
          <a:effectLst>
            <a:outerShdw blurRad="292100" rotWithShape="0" algn="tl" dir="2700000" dist="139700">
              <a:srgbClr val="333333">
                <a:alpha val="65098"/>
              </a:srgbClr>
            </a:outerShdw>
          </a:effectLst>
        </p:spPr>
      </p:pic>
      <p:sp>
        <p:nvSpPr>
          <p:cNvPr id="218" name="Google Shape;218;p10"/>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1"/>
          <p:cNvSpPr txBox="1"/>
          <p:nvPr>
            <p:ph type="title"/>
          </p:nvPr>
        </p:nvSpPr>
        <p:spPr>
          <a:xfrm>
            <a:off x="457200" y="257175"/>
            <a:ext cx="8229600" cy="50165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State of the Art</a:t>
            </a:r>
            <a:endParaRPr/>
          </a:p>
        </p:txBody>
      </p:sp>
      <p:sp>
        <p:nvSpPr>
          <p:cNvPr id="225" name="Google Shape;225;p11"/>
          <p:cNvSpPr txBox="1"/>
          <p:nvPr>
            <p:ph idx="12" type="sldNum"/>
          </p:nvPr>
        </p:nvSpPr>
        <p:spPr>
          <a:xfrm>
            <a:off x="6553200" y="4873625"/>
            <a:ext cx="2133600" cy="128588"/>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US" sz="600">
                <a:solidFill>
                  <a:schemeClr val="dk1"/>
                </a:solidFill>
                <a:latin typeface="Arial"/>
                <a:ea typeface="Arial"/>
                <a:cs typeface="Arial"/>
                <a:sym typeface="Arial"/>
              </a:rPr>
              <a:t>‹#›</a:t>
            </a:fld>
            <a:endParaRPr sz="600">
              <a:solidFill>
                <a:schemeClr val="dk1"/>
              </a:solidFill>
              <a:latin typeface="Arial"/>
              <a:ea typeface="Arial"/>
              <a:cs typeface="Arial"/>
              <a:sym typeface="Arial"/>
            </a:endParaRPr>
          </a:p>
        </p:txBody>
      </p:sp>
      <p:sp>
        <p:nvSpPr>
          <p:cNvPr id="226" name="Google Shape;226;p11"/>
          <p:cNvSpPr txBox="1"/>
          <p:nvPr/>
        </p:nvSpPr>
        <p:spPr>
          <a:xfrm>
            <a:off x="3810000" y="1152505"/>
            <a:ext cx="4876800" cy="175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Opportunity Gap: </a:t>
            </a:r>
            <a:endParaRPr sz="1800">
              <a:solidFill>
                <a:schemeClr val="dk1"/>
              </a:solidFill>
            </a:endParaRPr>
          </a:p>
          <a:p>
            <a:pPr indent="-342900" lvl="0" marL="457200" rtl="0" algn="l">
              <a:spcBef>
                <a:spcPts val="0"/>
              </a:spcBef>
              <a:spcAft>
                <a:spcPts val="0"/>
              </a:spcAft>
              <a:buClr>
                <a:schemeClr val="dk1"/>
              </a:buClr>
              <a:buSzPts val="1800"/>
              <a:buChar char="●"/>
            </a:pPr>
            <a:r>
              <a:rPr lang="en-US" sz="1800">
                <a:solidFill>
                  <a:schemeClr val="dk1"/>
                </a:solidFill>
              </a:rPr>
              <a:t>Step by step failure analysis</a:t>
            </a:r>
            <a:endParaRPr sz="1800">
              <a:solidFill>
                <a:schemeClr val="dk1"/>
              </a:solidFill>
            </a:endParaRPr>
          </a:p>
          <a:p>
            <a:pPr indent="-342900" lvl="0" marL="457200" rtl="0" algn="l">
              <a:spcBef>
                <a:spcPts val="0"/>
              </a:spcBef>
              <a:spcAft>
                <a:spcPts val="0"/>
              </a:spcAft>
              <a:buClr>
                <a:schemeClr val="dk1"/>
              </a:buClr>
              <a:buSzPts val="1800"/>
              <a:buChar char="●"/>
            </a:pPr>
            <a:r>
              <a:rPr lang="en-US" sz="1800">
                <a:solidFill>
                  <a:schemeClr val="dk1"/>
                </a:solidFill>
              </a:rPr>
              <a:t>Pipeline-level failure mode structure</a:t>
            </a:r>
            <a:endParaRPr sz="1800">
              <a:solidFill>
                <a:schemeClr val="dk1"/>
              </a:solidFill>
            </a:endParaRPr>
          </a:p>
          <a:p>
            <a:pPr indent="-342900" lvl="0" marL="457200" rtl="0" algn="l">
              <a:spcBef>
                <a:spcPts val="0"/>
              </a:spcBef>
              <a:spcAft>
                <a:spcPts val="0"/>
              </a:spcAft>
              <a:buClr>
                <a:schemeClr val="dk1"/>
              </a:buClr>
              <a:buSzPts val="1800"/>
              <a:buChar char="●"/>
            </a:pPr>
            <a:r>
              <a:rPr lang="en-US" sz="1800">
                <a:solidFill>
                  <a:schemeClr val="dk1"/>
                </a:solidFill>
              </a:rPr>
              <a:t>ML specific risk scoring</a:t>
            </a:r>
            <a:endParaRPr sz="1800">
              <a:solidFill>
                <a:schemeClr val="dk1"/>
              </a:solidFil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4,100+ Puzzle Gap Stock Photos, Pictures &amp; Royalty-Free Images - iStock |  Puzzle bridge, Bridge the gap puzzle" id="227" name="Google Shape;227;p11"/>
          <p:cNvPicPr preferRelativeResize="0"/>
          <p:nvPr/>
        </p:nvPicPr>
        <p:blipFill rotWithShape="1">
          <a:blip r:embed="rId3">
            <a:alphaModFix/>
          </a:blip>
          <a:srcRect b="19720" l="29879" r="19642" t="0"/>
          <a:stretch/>
        </p:blipFill>
        <p:spPr>
          <a:xfrm>
            <a:off x="228600" y="1233020"/>
            <a:ext cx="2486960" cy="2481730"/>
          </a:xfrm>
          <a:prstGeom prst="rect">
            <a:avLst/>
          </a:prstGeom>
          <a:noFill/>
          <a:ln>
            <a:noFill/>
          </a:ln>
        </p:spPr>
      </p:pic>
      <p:pic>
        <p:nvPicPr>
          <p:cNvPr descr="4,100+ Puzzle Gap Stock Photos, Pictures &amp; Royalty-Free Images - iStock |  Puzzle bridge, Bridge the gap puzzle" id="228" name="Google Shape;228;p11"/>
          <p:cNvPicPr preferRelativeResize="0"/>
          <p:nvPr/>
        </p:nvPicPr>
        <p:blipFill rotWithShape="1">
          <a:blip r:embed="rId3">
            <a:alphaModFix/>
          </a:blip>
          <a:srcRect b="19720" l="30864" r="37357" t="0"/>
          <a:stretch/>
        </p:blipFill>
        <p:spPr>
          <a:xfrm rot="10800000">
            <a:off x="1828799" y="1233020"/>
            <a:ext cx="1565697" cy="2481730"/>
          </a:xfrm>
          <a:prstGeom prst="rect">
            <a:avLst/>
          </a:prstGeom>
          <a:noFill/>
          <a:ln>
            <a:noFill/>
          </a:ln>
        </p:spPr>
      </p:pic>
      <p:sp>
        <p:nvSpPr>
          <p:cNvPr id="229" name="Google Shape;229;p11"/>
          <p:cNvSpPr txBox="1"/>
          <p:nvPr/>
        </p:nvSpPr>
        <p:spPr>
          <a:xfrm rot="-199379">
            <a:off x="1300320" y="2065651"/>
            <a:ext cx="98135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9AD2D8"/>
                </a:solidFill>
                <a:latin typeface="Arial"/>
                <a:ea typeface="Arial"/>
                <a:cs typeface="Arial"/>
                <a:sym typeface="Arial"/>
              </a:rPr>
              <a:t>Gap</a:t>
            </a:r>
            <a:endParaRPr/>
          </a:p>
        </p:txBody>
      </p:sp>
      <p:sp>
        <p:nvSpPr>
          <p:cNvPr id="230" name="Google Shape;230;p11"/>
          <p:cNvSpPr txBox="1"/>
          <p:nvPr>
            <p:ph idx="11" type="ftr"/>
          </p:nvPr>
        </p:nvSpPr>
        <p:spPr>
          <a:xfrm>
            <a:off x="1295400" y="4873625"/>
            <a:ext cx="6629400" cy="1287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sz="1000"/>
              <a:t>The ML FMEA in Action          Paper 2026-01-0079</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ae_ppt_4X3">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2013-05-16T21:51:37Z</dcterms:created>
  <dc:creator>Tom</dc:creator>
</cp:coreProperties>
</file>